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ctiveX/activeX1.xml" ContentType="application/vnd.ms-office.activeX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88" r:id="rId2"/>
    <p:sldId id="289" r:id="rId3"/>
    <p:sldId id="291" r:id="rId4"/>
    <p:sldId id="281" r:id="rId5"/>
    <p:sldId id="283" r:id="rId6"/>
    <p:sldId id="295" r:id="rId7"/>
    <p:sldId id="292" r:id="rId8"/>
    <p:sldId id="296" r:id="rId9"/>
    <p:sldId id="293" r:id="rId10"/>
    <p:sldId id="294" r:id="rId11"/>
    <p:sldId id="261" r:id="rId12"/>
    <p:sldId id="275" r:id="rId13"/>
    <p:sldId id="263" r:id="rId14"/>
    <p:sldId id="264" r:id="rId15"/>
    <p:sldId id="266" r:id="rId16"/>
    <p:sldId id="285" r:id="rId17"/>
    <p:sldId id="284" r:id="rId18"/>
    <p:sldId id="278" r:id="rId19"/>
    <p:sldId id="274" r:id="rId20"/>
    <p:sldId id="271" r:id="rId21"/>
    <p:sldId id="269" r:id="rId22"/>
    <p:sldId id="297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05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10FD7FEE-875F-11D6-83D2-525400E80BD5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CA12022-EC6F-4587-B22F-76A04C599275}" type="datetimeFigureOut">
              <a:rPr lang="en-US"/>
              <a:pPr>
                <a:defRPr/>
              </a:pPr>
              <a:t>19/05/2014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479C50D-4B88-4E7C-A6F9-F9EA580625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05249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C7F194F-C5EF-4EE5-BC21-2E16D8CA4480}" type="datetimeFigureOut">
              <a:rPr lang="en-US"/>
              <a:pPr>
                <a:defRPr/>
              </a:pPr>
              <a:t>19/05/2014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8AF6113-4903-4658-B9FF-6A5238B0D5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226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4213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9700" name="Date Placeholder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581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02831" indent="-270320" defTabSz="914581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81278" indent="-216256" defTabSz="914581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13789" indent="-216256" defTabSz="914581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946300" indent="-216256" defTabSz="914581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378812" indent="-216256" defTabSz="91458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811323" indent="-216256" defTabSz="91458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243834" indent="-216256" defTabSz="91458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76345" indent="-216256" defTabSz="91458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mtClean="0"/>
              <a:t>CĐ KT Lý Tự Trọng</a:t>
            </a:r>
          </a:p>
        </p:txBody>
      </p:sp>
      <p:sp>
        <p:nvSpPr>
          <p:cNvPr id="29701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581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02831" indent="-270320" defTabSz="914581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81278" indent="-216256" defTabSz="914581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13789" indent="-216256" defTabSz="914581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946300" indent="-216256" defTabSz="914581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378812" indent="-216256" defTabSz="91458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811323" indent="-216256" defTabSz="91458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243834" indent="-216256" defTabSz="91458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76345" indent="-216256" defTabSz="91458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234E218-60EB-41E3-9D34-16C551FB16A3}" type="slidenum">
              <a:rPr lang="en-US" smtClean="0"/>
              <a:pPr eaLnBrk="1" hangingPunct="1"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6B452-C5CC-48A5-A44C-DE6F0BEAF0FA}" type="datetime10">
              <a:rPr lang="en-US"/>
              <a:pPr>
                <a:defRPr/>
              </a:pPr>
              <a:t>12:38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C5457-6D25-4692-8A55-BD704CBD0F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01352"/>
      </p:ext>
    </p:extLst>
  </p:cSld>
  <p:clrMapOvr>
    <a:masterClrMapping/>
  </p:clrMapOvr>
  <p:transition spd="slow"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D39B8-B5B6-4A6C-9F36-6976DFC97846}" type="datetime10">
              <a:rPr lang="en-US"/>
              <a:pPr>
                <a:defRPr/>
              </a:pPr>
              <a:t>12:38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A6BAA-F47F-4159-A246-755A4879B5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36557"/>
      </p:ext>
    </p:extLst>
  </p:cSld>
  <p:clrMapOvr>
    <a:masterClrMapping/>
  </p:clrMapOvr>
  <p:transition spd="slow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BB6FF-2006-4752-B731-69F4E11ACE10}" type="datetime10">
              <a:rPr lang="en-US"/>
              <a:pPr>
                <a:defRPr/>
              </a:pPr>
              <a:t>12:38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4C6FB-62C5-48C8-8297-50FEEA1C96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280852"/>
      </p:ext>
    </p:extLst>
  </p:cSld>
  <p:clrMapOvr>
    <a:masterClrMapping/>
  </p:clrMapOvr>
  <p:transition spd="slow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F4D6A-5BE8-4AB0-980F-1E4F285434C1}" type="datetime10">
              <a:rPr lang="en-US"/>
              <a:pPr>
                <a:defRPr/>
              </a:pPr>
              <a:t>12:38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B5422-6BB0-413D-9537-4AECEE5975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985554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9D62A-140C-457E-A416-0033F8FB4C3F}" type="datetime10">
              <a:rPr lang="en-US"/>
              <a:pPr>
                <a:defRPr/>
              </a:pPr>
              <a:t>12:38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A4081-7F84-4246-A4DB-0FCBDC80AE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011126"/>
      </p:ext>
    </p:extLst>
  </p:cSld>
  <p:clrMapOvr>
    <a:masterClrMapping/>
  </p:clrMapOvr>
  <p:transition spd="slow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2B4AE-A249-4876-8646-67884B4C474E}" type="datetime10">
              <a:rPr lang="en-US"/>
              <a:pPr>
                <a:defRPr/>
              </a:pPr>
              <a:t>12:38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BE3F2-28B3-4F04-80DE-413A3F5B74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587255"/>
      </p:ext>
    </p:extLst>
  </p:cSld>
  <p:clrMapOvr>
    <a:masterClrMapping/>
  </p:clrMapOvr>
  <p:transition spd="slow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2639-1ABC-406D-8834-7DFE7EEC1D9A}" type="datetime10">
              <a:rPr lang="en-US"/>
              <a:pPr>
                <a:defRPr/>
              </a:pPr>
              <a:t>12:38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BB0B7-3369-4B63-91C5-2CE97E85A3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099484"/>
      </p:ext>
    </p:extLst>
  </p:cSld>
  <p:clrMapOvr>
    <a:masterClrMapping/>
  </p:clrMapOvr>
  <p:transition spd="slow"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EC4DE-4C97-4379-81F2-C9BA0DEF4884}" type="datetime10">
              <a:rPr lang="en-US"/>
              <a:pPr>
                <a:defRPr/>
              </a:pPr>
              <a:t>12:38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8FAA1-3C5E-4ED0-B13F-1CB8D96910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565410"/>
      </p:ext>
    </p:extLst>
  </p:cSld>
  <p:clrMapOvr>
    <a:masterClrMapping/>
  </p:clrMapOvr>
  <p:transition spd="slow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AE6B1-D154-426E-BEF2-2A6609153166}" type="datetime10">
              <a:rPr lang="en-US"/>
              <a:pPr>
                <a:defRPr/>
              </a:pPr>
              <a:t>12:38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5B166-3B3E-42DB-9164-3BD1A3C469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59744"/>
      </p:ext>
    </p:extLst>
  </p:cSld>
  <p:clrMapOvr>
    <a:masterClrMapping/>
  </p:clrMapOvr>
  <p:transition spd="slow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630F4-0882-46BB-95B2-DABBA83EACEF}" type="datetime10">
              <a:rPr lang="en-US"/>
              <a:pPr>
                <a:defRPr/>
              </a:pPr>
              <a:t>12:38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D5772-EC05-483A-B5E5-FCC30A1C23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273414"/>
      </p:ext>
    </p:extLst>
  </p:cSld>
  <p:clrMapOvr>
    <a:masterClrMapping/>
  </p:clrMapOvr>
  <p:transition spd="slow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E9EB34-FC76-4C5B-A245-274F428B1E34}" type="datetime10">
              <a:rPr lang="en-US"/>
              <a:pPr>
                <a:defRPr/>
              </a:pPr>
              <a:t>12:38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B5EED-8DC9-4A13-9469-F1A12B1E87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393216"/>
      </p:ext>
    </p:extLst>
  </p:cSld>
  <p:clrMapOvr>
    <a:masterClrMapping/>
  </p:clrMapOvr>
  <p:transition spd="slow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8887E2D-D17D-4ABB-A758-56785F26B20F}" type="datetime10">
              <a:rPr lang="en-US"/>
              <a:pPr>
                <a:defRPr/>
              </a:pPr>
              <a:t>12:38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144D58A-D916-41AD-9BE6-43A3D3E475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9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transition spd="slow">
    <p:push dir="r"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ChangeArrowheads="1"/>
          </p:cNvSpPr>
          <p:nvPr/>
        </p:nvSpPr>
        <p:spPr bwMode="auto">
          <a:xfrm>
            <a:off x="583224" y="6350"/>
            <a:ext cx="8560777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000" b="1"/>
              <a:t>ỦY BAN NHÂN DÂN THÀNH PHỐ HỒ CHÍ MINH</a:t>
            </a:r>
            <a:r>
              <a:rPr lang="en-US" sz="2800" b="1"/>
              <a:t/>
            </a:r>
            <a:br>
              <a:rPr lang="en-US" sz="2800" b="1"/>
            </a:br>
            <a:r>
              <a:rPr lang="en-US" sz="2800" b="1"/>
              <a:t>TRƯỜNG CAO ĐẲNG KỸ THUẬT LÝ TỰ TRỌNG</a:t>
            </a:r>
            <a:br>
              <a:rPr lang="en-US" sz="2800" b="1"/>
            </a:br>
            <a:endParaRPr lang="en-US" sz="2800" b="1"/>
          </a:p>
        </p:txBody>
      </p:sp>
      <p:pic>
        <p:nvPicPr>
          <p:cNvPr id="6147" name="Picture 2" descr="C:\Users\NVDANH\Downloads\hinh co Yen gui\hinh cong truo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23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Box 1"/>
          <p:cNvSpPr txBox="1">
            <a:spLocks noChangeArrowheads="1"/>
          </p:cNvSpPr>
          <p:nvPr/>
        </p:nvSpPr>
        <p:spPr bwMode="auto">
          <a:xfrm>
            <a:off x="583224" y="6237288"/>
            <a:ext cx="856077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3200" dirty="0" err="1"/>
              <a:t>Cảnh</a:t>
            </a:r>
            <a:r>
              <a:rPr lang="en-US" sz="3200" dirty="0"/>
              <a:t> </a:t>
            </a:r>
            <a:r>
              <a:rPr lang="en-US" sz="3200" dirty="0" err="1"/>
              <a:t>quan</a:t>
            </a:r>
            <a:r>
              <a:rPr lang="en-US" sz="3200" dirty="0"/>
              <a:t> </a:t>
            </a:r>
            <a:r>
              <a:rPr lang="en-US" sz="3200" dirty="0" err="1"/>
              <a:t>trường</a:t>
            </a:r>
            <a:r>
              <a:rPr lang="en-US" sz="3200" dirty="0"/>
              <a:t> CĐKT </a:t>
            </a:r>
            <a:r>
              <a:rPr lang="en-US" sz="3200" dirty="0" err="1"/>
              <a:t>Lý</a:t>
            </a:r>
            <a:r>
              <a:rPr lang="en-US" sz="3200" dirty="0"/>
              <a:t> </a:t>
            </a:r>
            <a:r>
              <a:rPr lang="en-US" sz="3200" dirty="0" err="1"/>
              <a:t>Tự</a:t>
            </a:r>
            <a:r>
              <a:rPr lang="en-US" sz="3200" dirty="0"/>
              <a:t> </a:t>
            </a:r>
            <a:r>
              <a:rPr lang="en-US" sz="3200" dirty="0" err="1"/>
              <a:t>Trọng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8979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000">
        <p:push dir="u"/>
      </p:transition>
    </mc:Choice>
    <mc:Fallback xmlns="">
      <p:transition spd="slow" advTm="18000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28600"/>
            <a:ext cx="8153400" cy="1066800"/>
          </a:xfrm>
        </p:spPr>
        <p:txBody>
          <a:bodyPr/>
          <a:lstStyle/>
          <a:p>
            <a:pPr eaLnBrk="1" hangingPunct="1"/>
            <a:r>
              <a:rPr lang="en-US" sz="4800" dirty="0" err="1" smtClean="0">
                <a:cs typeface="Arial" charset="0"/>
              </a:rPr>
              <a:t>Bài</a:t>
            </a:r>
            <a:r>
              <a:rPr lang="en-US" sz="4800" dirty="0" smtClean="0">
                <a:cs typeface="Arial" charset="0"/>
              </a:rPr>
              <a:t> 7: </a:t>
            </a:r>
            <a:r>
              <a:rPr lang="en-US" sz="4800" dirty="0" err="1" smtClean="0">
                <a:cs typeface="Arial" charset="0"/>
              </a:rPr>
              <a:t>Cây</a:t>
            </a:r>
            <a:r>
              <a:rPr lang="en-US" sz="4800" dirty="0" smtClean="0">
                <a:cs typeface="Arial" charset="0"/>
              </a:rPr>
              <a:t> </a:t>
            </a:r>
            <a:r>
              <a:rPr lang="en-US" sz="4800" dirty="0" err="1" smtClean="0">
                <a:cs typeface="Arial" charset="0"/>
              </a:rPr>
              <a:t>nhị</a:t>
            </a:r>
            <a:r>
              <a:rPr lang="en-US" sz="4800" dirty="0" smtClean="0">
                <a:cs typeface="Arial" charset="0"/>
              </a:rPr>
              <a:t> </a:t>
            </a:r>
            <a:r>
              <a:rPr lang="en-US" sz="4800" dirty="0" err="1" smtClean="0">
                <a:cs typeface="Arial" charset="0"/>
              </a:rPr>
              <a:t>phân</a:t>
            </a:r>
            <a:r>
              <a:rPr lang="en-US" sz="4800" dirty="0" smtClean="0">
                <a:cs typeface="Arial" charset="0"/>
              </a:rPr>
              <a:t> </a:t>
            </a:r>
            <a:r>
              <a:rPr lang="en-US" sz="4800" dirty="0" err="1" smtClean="0">
                <a:cs typeface="Arial" charset="0"/>
              </a:rPr>
              <a:t>tìm</a:t>
            </a:r>
            <a:r>
              <a:rPr lang="en-US" sz="4800" dirty="0" smtClean="0">
                <a:cs typeface="Arial" charset="0"/>
              </a:rPr>
              <a:t> </a:t>
            </a:r>
            <a:r>
              <a:rPr lang="en-US" sz="4800" dirty="0" err="1" smtClean="0">
                <a:cs typeface="Arial" charset="0"/>
              </a:rPr>
              <a:t>kiếm</a:t>
            </a:r>
            <a:r>
              <a:rPr lang="en-US" sz="4800" smtClean="0">
                <a:cs typeface="Arial" charset="0"/>
              </a:rPr>
              <a:t>.</a:t>
            </a:r>
            <a:br>
              <a:rPr lang="en-US" sz="4800" smtClean="0">
                <a:cs typeface="Arial" charset="0"/>
              </a:rPr>
            </a:br>
            <a:r>
              <a:rPr lang="en-US" sz="4800" dirty="0" smtClean="0">
                <a:cs typeface="Arial" charset="0"/>
              </a:rPr>
              <a:t>Binary Search Tree (BST)</a:t>
            </a:r>
            <a:endParaRPr lang="en-US" sz="4000" dirty="0" smtClean="0"/>
          </a:p>
        </p:txBody>
      </p:sp>
      <p:sp>
        <p:nvSpPr>
          <p:cNvPr id="2" name="Rectangle 1"/>
          <p:cNvSpPr/>
          <p:nvPr/>
        </p:nvSpPr>
        <p:spPr>
          <a:xfrm>
            <a:off x="215705" y="1828800"/>
            <a:ext cx="86868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MỤC TIÊU BÀI HỌC </a:t>
            </a:r>
          </a:p>
          <a:p>
            <a:pPr lvl="0"/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Sau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khi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học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xong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học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sinh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trình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bày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được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endParaRPr lang="en-US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-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Khái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niệm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cây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nhị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phân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tìm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kiếm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US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-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Cách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thêm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một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node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vào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cây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nhị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phân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tìm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kiếm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US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-Ý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tưởng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của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thuật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toán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thêm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một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node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vào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cây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nhị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phân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tìm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kiếm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US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-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Học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sinh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viết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được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hàm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 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thêm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một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node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vào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cây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nhị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phân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tìm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kiếm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bằng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ngôn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ngữ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C/C++.</a:t>
            </a:r>
            <a:endParaRPr lang="en-US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2672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2"/>
          <p:cNvSpPr txBox="1">
            <a:spLocks noChangeArrowheads="1"/>
          </p:cNvSpPr>
          <p:nvPr/>
        </p:nvSpPr>
        <p:spPr bwMode="auto">
          <a:xfrm>
            <a:off x="362465" y="90171"/>
            <a:ext cx="8333860" cy="1122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dirty="0" smtClean="0"/>
              <a:t>I.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nghĩa</a:t>
            </a:r>
            <a:r>
              <a:rPr lang="en-US" dirty="0" smtClean="0"/>
              <a:t> </a:t>
            </a:r>
            <a:r>
              <a:rPr lang="en-US" dirty="0" err="1" smtClean="0"/>
              <a:t>cây</a:t>
            </a:r>
            <a:r>
              <a:rPr lang="en-US" dirty="0" smtClean="0"/>
              <a:t> </a:t>
            </a:r>
            <a:r>
              <a:rPr lang="en-US" dirty="0" err="1" smtClean="0"/>
              <a:t>nhị</a:t>
            </a:r>
            <a:r>
              <a:rPr lang="en-US" dirty="0" smtClean="0"/>
              <a:t> </a:t>
            </a:r>
            <a:r>
              <a:rPr lang="en-US" dirty="0" err="1" smtClean="0"/>
              <a:t>phân</a:t>
            </a:r>
            <a:r>
              <a:rPr lang="en-US" dirty="0" smtClean="0"/>
              <a:t> </a:t>
            </a:r>
            <a:r>
              <a:rPr lang="en-US" dirty="0" err="1" smtClean="0"/>
              <a:t>tìm</a:t>
            </a:r>
            <a:r>
              <a:rPr lang="en-US" dirty="0" smtClean="0"/>
              <a:t> </a:t>
            </a:r>
            <a:r>
              <a:rPr lang="en-US" dirty="0" err="1" smtClean="0"/>
              <a:t>kiếm</a:t>
            </a:r>
            <a:r>
              <a:rPr lang="en-US" dirty="0" smtClean="0"/>
              <a:t> 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4572000" y="1447800"/>
            <a:ext cx="4419600" cy="4572000"/>
          </a:xfrm>
          <a:prstGeom prst="round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6284913" y="1676400"/>
            <a:ext cx="971550" cy="739775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>
            <a:off x="0" y="1447800"/>
            <a:ext cx="4572000" cy="4648200"/>
          </a:xfrm>
          <a:prstGeom prst="round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6500813" y="178911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7</a:t>
            </a:r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5348288" y="2581275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</a:t>
            </a: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7724775" y="2581275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36</a:t>
            </a:r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4629150" y="344646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1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6211888" y="344646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6</a:t>
            </a:r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7004050" y="344646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rgbClr val="000099"/>
                </a:solidFill>
                <a:latin typeface="Times New Roman" pitchFamily="18" charset="0"/>
                <a:cs typeface="+mn-cs"/>
              </a:rPr>
              <a:t>15</a:t>
            </a: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8443913" y="344646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40</a:t>
            </a:r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7437438" y="431006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23</a:t>
            </a:r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5780088" y="431006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rgbClr val="000099"/>
                </a:solidFill>
                <a:latin typeface="Times New Roman" pitchFamily="18" charset="0"/>
                <a:cs typeface="+mn-cs"/>
              </a:rPr>
              <a:t>4</a:t>
            </a:r>
          </a:p>
        </p:txBody>
      </p:sp>
      <p:sp>
        <p:nvSpPr>
          <p:cNvPr id="9230" name="Line 13"/>
          <p:cNvSpPr>
            <a:spLocks noChangeShapeType="1"/>
          </p:cNvSpPr>
          <p:nvPr/>
        </p:nvSpPr>
        <p:spPr bwMode="auto">
          <a:xfrm flipH="1">
            <a:off x="5780088" y="2151063"/>
            <a:ext cx="792162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1" name="Line 14"/>
          <p:cNvSpPr>
            <a:spLocks noChangeShapeType="1"/>
          </p:cNvSpPr>
          <p:nvPr/>
        </p:nvSpPr>
        <p:spPr bwMode="auto">
          <a:xfrm>
            <a:off x="6958013" y="2163763"/>
            <a:ext cx="838200" cy="4905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2" name="Line 15"/>
          <p:cNvSpPr>
            <a:spLocks noChangeShapeType="1"/>
          </p:cNvSpPr>
          <p:nvPr/>
        </p:nvSpPr>
        <p:spPr bwMode="auto">
          <a:xfrm flipH="1">
            <a:off x="4987925" y="3014663"/>
            <a:ext cx="433388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3" name="Line 16"/>
          <p:cNvSpPr>
            <a:spLocks noChangeShapeType="1"/>
          </p:cNvSpPr>
          <p:nvPr/>
        </p:nvSpPr>
        <p:spPr bwMode="auto">
          <a:xfrm>
            <a:off x="5780088" y="3014663"/>
            <a:ext cx="504825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4" name="Line 17"/>
          <p:cNvSpPr>
            <a:spLocks noChangeShapeType="1"/>
          </p:cNvSpPr>
          <p:nvPr/>
        </p:nvSpPr>
        <p:spPr bwMode="auto">
          <a:xfrm flipH="1">
            <a:off x="6140450" y="3951288"/>
            <a:ext cx="215900" cy="4318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5" name="Line 18"/>
          <p:cNvSpPr>
            <a:spLocks noChangeShapeType="1"/>
          </p:cNvSpPr>
          <p:nvPr/>
        </p:nvSpPr>
        <p:spPr bwMode="auto">
          <a:xfrm flipH="1">
            <a:off x="7437438" y="3014663"/>
            <a:ext cx="431800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6" name="Line 19"/>
          <p:cNvSpPr>
            <a:spLocks noChangeShapeType="1"/>
          </p:cNvSpPr>
          <p:nvPr/>
        </p:nvSpPr>
        <p:spPr bwMode="auto">
          <a:xfrm>
            <a:off x="8156575" y="3014663"/>
            <a:ext cx="431800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7" name="Line 20"/>
          <p:cNvSpPr>
            <a:spLocks noChangeShapeType="1"/>
          </p:cNvSpPr>
          <p:nvPr/>
        </p:nvSpPr>
        <p:spPr bwMode="auto">
          <a:xfrm>
            <a:off x="7364413" y="3878263"/>
            <a:ext cx="215900" cy="50482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Oval 4"/>
          <p:cNvSpPr>
            <a:spLocks noChangeArrowheads="1"/>
          </p:cNvSpPr>
          <p:nvPr/>
        </p:nvSpPr>
        <p:spPr bwMode="auto">
          <a:xfrm>
            <a:off x="1871663" y="191135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36</a:t>
            </a:r>
          </a:p>
        </p:txBody>
      </p:sp>
      <p:sp>
        <p:nvSpPr>
          <p:cNvPr id="39" name="Oval 5"/>
          <p:cNvSpPr>
            <a:spLocks noChangeArrowheads="1"/>
          </p:cNvSpPr>
          <p:nvPr/>
        </p:nvSpPr>
        <p:spPr bwMode="auto">
          <a:xfrm>
            <a:off x="719138" y="270351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15</a:t>
            </a:r>
          </a:p>
        </p:txBody>
      </p:sp>
      <p:sp>
        <p:nvSpPr>
          <p:cNvPr id="40" name="Oval 6"/>
          <p:cNvSpPr>
            <a:spLocks noChangeArrowheads="1"/>
          </p:cNvSpPr>
          <p:nvPr/>
        </p:nvSpPr>
        <p:spPr bwMode="auto">
          <a:xfrm>
            <a:off x="3095625" y="270351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23</a:t>
            </a:r>
          </a:p>
        </p:txBody>
      </p:sp>
      <p:sp>
        <p:nvSpPr>
          <p:cNvPr id="41" name="Oval 7"/>
          <p:cNvSpPr>
            <a:spLocks noChangeArrowheads="1"/>
          </p:cNvSpPr>
          <p:nvPr/>
        </p:nvSpPr>
        <p:spPr bwMode="auto">
          <a:xfrm>
            <a:off x="0" y="35687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4</a:t>
            </a:r>
          </a:p>
        </p:txBody>
      </p:sp>
      <p:sp>
        <p:nvSpPr>
          <p:cNvPr id="42" name="Oval 8"/>
          <p:cNvSpPr>
            <a:spLocks noChangeArrowheads="1"/>
          </p:cNvSpPr>
          <p:nvPr/>
        </p:nvSpPr>
        <p:spPr bwMode="auto">
          <a:xfrm>
            <a:off x="1582738" y="35687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7</a:t>
            </a:r>
          </a:p>
        </p:txBody>
      </p:sp>
      <p:sp>
        <p:nvSpPr>
          <p:cNvPr id="43" name="Oval 9"/>
          <p:cNvSpPr>
            <a:spLocks noChangeArrowheads="1"/>
          </p:cNvSpPr>
          <p:nvPr/>
        </p:nvSpPr>
        <p:spPr bwMode="auto">
          <a:xfrm>
            <a:off x="2374900" y="35687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1</a:t>
            </a:r>
          </a:p>
        </p:txBody>
      </p:sp>
      <p:sp>
        <p:nvSpPr>
          <p:cNvPr id="44" name="Oval 10"/>
          <p:cNvSpPr>
            <a:spLocks noChangeArrowheads="1"/>
          </p:cNvSpPr>
          <p:nvPr/>
        </p:nvSpPr>
        <p:spPr bwMode="auto">
          <a:xfrm>
            <a:off x="3814763" y="35687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6</a:t>
            </a:r>
          </a:p>
        </p:txBody>
      </p:sp>
      <p:sp>
        <p:nvSpPr>
          <p:cNvPr id="45" name="Oval 11"/>
          <p:cNvSpPr>
            <a:spLocks noChangeArrowheads="1"/>
          </p:cNvSpPr>
          <p:nvPr/>
        </p:nvSpPr>
        <p:spPr bwMode="auto">
          <a:xfrm>
            <a:off x="2808288" y="44323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</a:t>
            </a:r>
          </a:p>
        </p:txBody>
      </p:sp>
      <p:sp>
        <p:nvSpPr>
          <p:cNvPr id="46" name="Oval 12"/>
          <p:cNvSpPr>
            <a:spLocks noChangeArrowheads="1"/>
          </p:cNvSpPr>
          <p:nvPr/>
        </p:nvSpPr>
        <p:spPr bwMode="auto">
          <a:xfrm>
            <a:off x="1150938" y="44323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40</a:t>
            </a:r>
          </a:p>
        </p:txBody>
      </p:sp>
      <p:sp>
        <p:nvSpPr>
          <p:cNvPr id="3102" name="Line 13"/>
          <p:cNvSpPr>
            <a:spLocks noChangeShapeType="1"/>
          </p:cNvSpPr>
          <p:nvPr/>
        </p:nvSpPr>
        <p:spPr bwMode="auto">
          <a:xfrm flipH="1">
            <a:off x="1150938" y="2273300"/>
            <a:ext cx="792162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3" name="Line 14"/>
          <p:cNvSpPr>
            <a:spLocks noChangeShapeType="1"/>
          </p:cNvSpPr>
          <p:nvPr/>
        </p:nvSpPr>
        <p:spPr bwMode="auto">
          <a:xfrm>
            <a:off x="2328863" y="2286000"/>
            <a:ext cx="838200" cy="4905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4" name="Line 15"/>
          <p:cNvSpPr>
            <a:spLocks noChangeShapeType="1"/>
          </p:cNvSpPr>
          <p:nvPr/>
        </p:nvSpPr>
        <p:spPr bwMode="auto">
          <a:xfrm flipH="1">
            <a:off x="358775" y="3136900"/>
            <a:ext cx="433388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5" name="Line 16"/>
          <p:cNvSpPr>
            <a:spLocks noChangeShapeType="1"/>
          </p:cNvSpPr>
          <p:nvPr/>
        </p:nvSpPr>
        <p:spPr bwMode="auto">
          <a:xfrm>
            <a:off x="1150938" y="3136900"/>
            <a:ext cx="504825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6" name="Line 17"/>
          <p:cNvSpPr>
            <a:spLocks noChangeShapeType="1"/>
          </p:cNvSpPr>
          <p:nvPr/>
        </p:nvSpPr>
        <p:spPr bwMode="auto">
          <a:xfrm flipH="1">
            <a:off x="1511300" y="4073525"/>
            <a:ext cx="215900" cy="4318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7" name="Line 18"/>
          <p:cNvSpPr>
            <a:spLocks noChangeShapeType="1"/>
          </p:cNvSpPr>
          <p:nvPr/>
        </p:nvSpPr>
        <p:spPr bwMode="auto">
          <a:xfrm flipH="1">
            <a:off x="2808288" y="3136900"/>
            <a:ext cx="4318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8" name="Line 19"/>
          <p:cNvSpPr>
            <a:spLocks noChangeShapeType="1"/>
          </p:cNvSpPr>
          <p:nvPr/>
        </p:nvSpPr>
        <p:spPr bwMode="auto">
          <a:xfrm>
            <a:off x="3527425" y="3136900"/>
            <a:ext cx="4318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9" name="Line 20"/>
          <p:cNvSpPr>
            <a:spLocks noChangeShapeType="1"/>
          </p:cNvSpPr>
          <p:nvPr/>
        </p:nvSpPr>
        <p:spPr bwMode="auto">
          <a:xfrm>
            <a:off x="2735263" y="4000500"/>
            <a:ext cx="215900" cy="50482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Duyệt</a:t>
            </a:r>
            <a:r>
              <a:rPr lang="en-US" dirty="0" smtClean="0"/>
              <a:t> </a:t>
            </a:r>
            <a:r>
              <a:rPr lang="en-US" dirty="0" err="1" smtClean="0"/>
              <a:t>cây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 smtClean="0"/>
              <a:t>tự</a:t>
            </a:r>
            <a:r>
              <a:rPr lang="en-US" dirty="0" smtClean="0"/>
              <a:t> </a:t>
            </a:r>
            <a:r>
              <a:rPr lang="en-US" dirty="0" err="1" smtClean="0"/>
              <a:t>giữa</a:t>
            </a:r>
            <a:r>
              <a:rPr lang="en-US" dirty="0" smtClean="0"/>
              <a:t> (LNR):</a:t>
            </a:r>
          </a:p>
        </p:txBody>
      </p:sp>
      <p:sp>
        <p:nvSpPr>
          <p:cNvPr id="2" name="Rectangle 1"/>
          <p:cNvSpPr/>
          <p:nvPr/>
        </p:nvSpPr>
        <p:spPr>
          <a:xfrm>
            <a:off x="3656013" y="6088063"/>
            <a:ext cx="604837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1</a:t>
            </a:r>
          </a:p>
        </p:txBody>
      </p:sp>
      <p:sp>
        <p:nvSpPr>
          <p:cNvPr id="48" name="Rectangle 47"/>
          <p:cNvSpPr/>
          <p:nvPr/>
        </p:nvSpPr>
        <p:spPr>
          <a:xfrm>
            <a:off x="4260850" y="6088063"/>
            <a:ext cx="604838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3</a:t>
            </a:r>
          </a:p>
        </p:txBody>
      </p:sp>
      <p:sp>
        <p:nvSpPr>
          <p:cNvPr id="49" name="Rectangle 48"/>
          <p:cNvSpPr/>
          <p:nvPr/>
        </p:nvSpPr>
        <p:spPr>
          <a:xfrm>
            <a:off x="4865688" y="6088063"/>
            <a:ext cx="604837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4</a:t>
            </a:r>
          </a:p>
        </p:txBody>
      </p:sp>
      <p:sp>
        <p:nvSpPr>
          <p:cNvPr id="50" name="Rectangle 49"/>
          <p:cNvSpPr/>
          <p:nvPr/>
        </p:nvSpPr>
        <p:spPr>
          <a:xfrm>
            <a:off x="5470525" y="6088063"/>
            <a:ext cx="604838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6</a:t>
            </a:r>
          </a:p>
        </p:txBody>
      </p:sp>
      <p:sp>
        <p:nvSpPr>
          <p:cNvPr id="51" name="Rectangle 50"/>
          <p:cNvSpPr/>
          <p:nvPr/>
        </p:nvSpPr>
        <p:spPr>
          <a:xfrm>
            <a:off x="6053138" y="6088063"/>
            <a:ext cx="604837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7</a:t>
            </a:r>
          </a:p>
        </p:txBody>
      </p:sp>
      <p:sp>
        <p:nvSpPr>
          <p:cNvPr id="52" name="Rectangle 51"/>
          <p:cNvSpPr/>
          <p:nvPr/>
        </p:nvSpPr>
        <p:spPr>
          <a:xfrm>
            <a:off x="6689725" y="6088063"/>
            <a:ext cx="604838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15</a:t>
            </a:r>
          </a:p>
        </p:txBody>
      </p:sp>
      <p:sp>
        <p:nvSpPr>
          <p:cNvPr id="53" name="Rectangle 52"/>
          <p:cNvSpPr/>
          <p:nvPr/>
        </p:nvSpPr>
        <p:spPr>
          <a:xfrm>
            <a:off x="7297738" y="6088063"/>
            <a:ext cx="604837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23</a:t>
            </a:r>
          </a:p>
        </p:txBody>
      </p:sp>
      <p:sp>
        <p:nvSpPr>
          <p:cNvPr id="54" name="Rectangle 53"/>
          <p:cNvSpPr/>
          <p:nvPr/>
        </p:nvSpPr>
        <p:spPr>
          <a:xfrm>
            <a:off x="7886700" y="6088063"/>
            <a:ext cx="604838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36</a:t>
            </a:r>
          </a:p>
        </p:txBody>
      </p:sp>
      <p:sp>
        <p:nvSpPr>
          <p:cNvPr id="55" name="Rectangle 54"/>
          <p:cNvSpPr/>
          <p:nvPr/>
        </p:nvSpPr>
        <p:spPr>
          <a:xfrm>
            <a:off x="8491538" y="6088063"/>
            <a:ext cx="604837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40</a:t>
            </a:r>
          </a:p>
        </p:txBody>
      </p:sp>
      <p:sp>
        <p:nvSpPr>
          <p:cNvPr id="72" name="Rectangle 71"/>
          <p:cNvSpPr/>
          <p:nvPr/>
        </p:nvSpPr>
        <p:spPr>
          <a:xfrm>
            <a:off x="-1588" y="1212850"/>
            <a:ext cx="604838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4</a:t>
            </a:r>
          </a:p>
        </p:txBody>
      </p:sp>
      <p:sp>
        <p:nvSpPr>
          <p:cNvPr id="73" name="Rectangle 72"/>
          <p:cNvSpPr/>
          <p:nvPr/>
        </p:nvSpPr>
        <p:spPr>
          <a:xfrm>
            <a:off x="603250" y="1212850"/>
            <a:ext cx="604838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15</a:t>
            </a:r>
          </a:p>
        </p:txBody>
      </p:sp>
      <p:sp>
        <p:nvSpPr>
          <p:cNvPr id="74" name="Rectangle 73"/>
          <p:cNvSpPr/>
          <p:nvPr/>
        </p:nvSpPr>
        <p:spPr>
          <a:xfrm>
            <a:off x="1208088" y="1212850"/>
            <a:ext cx="604837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40</a:t>
            </a:r>
          </a:p>
        </p:txBody>
      </p:sp>
      <p:sp>
        <p:nvSpPr>
          <p:cNvPr id="75" name="Rectangle 74"/>
          <p:cNvSpPr/>
          <p:nvPr/>
        </p:nvSpPr>
        <p:spPr>
          <a:xfrm>
            <a:off x="1812925" y="1212850"/>
            <a:ext cx="604838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7</a:t>
            </a:r>
          </a:p>
        </p:txBody>
      </p:sp>
      <p:sp>
        <p:nvSpPr>
          <p:cNvPr id="76" name="Rectangle 75"/>
          <p:cNvSpPr/>
          <p:nvPr/>
        </p:nvSpPr>
        <p:spPr>
          <a:xfrm>
            <a:off x="2395538" y="1212850"/>
            <a:ext cx="604837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36</a:t>
            </a:r>
          </a:p>
        </p:txBody>
      </p:sp>
      <p:sp>
        <p:nvSpPr>
          <p:cNvPr id="77" name="Rectangle 76"/>
          <p:cNvSpPr/>
          <p:nvPr/>
        </p:nvSpPr>
        <p:spPr>
          <a:xfrm>
            <a:off x="3032125" y="1212850"/>
            <a:ext cx="604838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1</a:t>
            </a:r>
          </a:p>
        </p:txBody>
      </p:sp>
      <p:sp>
        <p:nvSpPr>
          <p:cNvPr id="78" name="Rectangle 77"/>
          <p:cNvSpPr/>
          <p:nvPr/>
        </p:nvSpPr>
        <p:spPr>
          <a:xfrm>
            <a:off x="3640138" y="1212850"/>
            <a:ext cx="604837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3</a:t>
            </a:r>
          </a:p>
        </p:txBody>
      </p:sp>
      <p:sp>
        <p:nvSpPr>
          <p:cNvPr id="79" name="Rectangle 78"/>
          <p:cNvSpPr/>
          <p:nvPr/>
        </p:nvSpPr>
        <p:spPr>
          <a:xfrm>
            <a:off x="4229100" y="1212850"/>
            <a:ext cx="604838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23</a:t>
            </a:r>
          </a:p>
        </p:txBody>
      </p:sp>
      <p:sp>
        <p:nvSpPr>
          <p:cNvPr id="96" name="Rectangle 95"/>
          <p:cNvSpPr/>
          <p:nvPr/>
        </p:nvSpPr>
        <p:spPr>
          <a:xfrm>
            <a:off x="4878388" y="1198563"/>
            <a:ext cx="604837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6</a:t>
            </a:r>
          </a:p>
        </p:txBody>
      </p:sp>
      <p:sp>
        <p:nvSpPr>
          <p:cNvPr id="58" name="Rectangle 3"/>
          <p:cNvSpPr>
            <a:spLocks noGrp="1" noChangeArrowheads="1"/>
          </p:cNvSpPr>
          <p:nvPr>
            <p:ph idx="1"/>
          </p:nvPr>
        </p:nvSpPr>
        <p:spPr>
          <a:xfrm>
            <a:off x="35719" y="1933574"/>
            <a:ext cx="4527550" cy="34004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cây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nhị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phân</a:t>
            </a:r>
            <a:endParaRPr lang="en-US" dirty="0" smtClean="0">
              <a:solidFill>
                <a:srgbClr val="FF0000"/>
              </a:solidFill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n-US" dirty="0" err="1" smtClean="0"/>
              <a:t>Giá</a:t>
            </a:r>
            <a:r>
              <a:rPr lang="en-US" dirty="0" smtClean="0"/>
              <a:t> </a:t>
            </a:r>
            <a:r>
              <a:rPr lang="en-US" dirty="0" err="1" smtClean="0"/>
              <a:t>trị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node </a:t>
            </a:r>
            <a:r>
              <a:rPr lang="en-US" dirty="0" err="1" smtClean="0"/>
              <a:t>bất</a:t>
            </a:r>
            <a:r>
              <a:rPr lang="en-US" dirty="0" smtClean="0"/>
              <a:t> </a:t>
            </a:r>
            <a:r>
              <a:rPr lang="en-US" dirty="0" err="1" smtClean="0"/>
              <a:t>kỳ</a:t>
            </a:r>
            <a:r>
              <a:rPr lang="en-US" dirty="0" smtClean="0"/>
              <a:t> </a:t>
            </a:r>
            <a:r>
              <a:rPr lang="en-US" dirty="0" err="1" smtClean="0"/>
              <a:t>luôn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lớn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hơn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giá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trị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của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tất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cả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các</a:t>
            </a:r>
            <a:r>
              <a:rPr lang="en-US" dirty="0" smtClean="0">
                <a:solidFill>
                  <a:srgbClr val="FF0000"/>
                </a:solidFill>
              </a:rPr>
              <a:t> node </a:t>
            </a:r>
            <a:r>
              <a:rPr lang="en-US" dirty="0" err="1" smtClean="0">
                <a:solidFill>
                  <a:srgbClr val="FF0000"/>
                </a:solidFill>
              </a:rPr>
              <a:t>bên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trái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và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nhỏ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hơn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giá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trị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tất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cả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các</a:t>
            </a:r>
            <a:r>
              <a:rPr lang="en-US" dirty="0" smtClean="0">
                <a:solidFill>
                  <a:srgbClr val="FF0000"/>
                </a:solidFill>
              </a:rPr>
              <a:t> node </a:t>
            </a:r>
            <a:r>
              <a:rPr lang="en-US" dirty="0" err="1" smtClean="0">
                <a:solidFill>
                  <a:srgbClr val="FF0000"/>
                </a:solidFill>
              </a:rPr>
              <a:t>bên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phải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-88884" y="2432051"/>
            <a:ext cx="463232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3200" dirty="0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</a:t>
            </a:r>
            <a:r>
              <a:rPr lang="en-US" sz="3200" dirty="0" smtClean="0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Node </a:t>
            </a:r>
            <a:r>
              <a:rPr lang="en-US" sz="3200" dirty="0" err="1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có</a:t>
            </a:r>
            <a:r>
              <a:rPr lang="en-US" sz="3200" dirty="0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giá</a:t>
            </a:r>
            <a:r>
              <a:rPr lang="en-US" sz="3200" dirty="0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trị</a:t>
            </a:r>
            <a:r>
              <a:rPr lang="en-US" sz="3200" dirty="0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nhỏ</a:t>
            </a:r>
            <a:r>
              <a:rPr lang="en-US" sz="3200" dirty="0" smtClean="0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nhất</a:t>
            </a:r>
            <a:endParaRPr lang="en-US" sz="3200" dirty="0">
              <a:solidFill>
                <a:prstClr val="black"/>
              </a:solidFill>
              <a:latin typeface="Calibri"/>
              <a:cs typeface="+mn-cs"/>
              <a:sym typeface="Wingdings" pitchFamily="2" charset="2"/>
            </a:endParaRPr>
          </a:p>
        </p:txBody>
      </p:sp>
      <p:sp>
        <p:nvSpPr>
          <p:cNvPr id="62" name="Rectangle 61"/>
          <p:cNvSpPr>
            <a:spLocks noChangeArrowheads="1"/>
          </p:cNvSpPr>
          <p:nvPr/>
        </p:nvSpPr>
        <p:spPr bwMode="auto">
          <a:xfrm>
            <a:off x="536591" y="2741613"/>
            <a:ext cx="41751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sym typeface="Wingdings" pitchFamily="2" charset="2"/>
              </a:rPr>
              <a:t>nằm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sym typeface="Wingdings" pitchFamily="2" charset="2"/>
              </a:rPr>
              <a:t> ở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sym typeface="Wingdings" pitchFamily="2" charset="2"/>
              </a:rPr>
              <a:t>cực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sym typeface="Wingdings" pitchFamily="2" charset="2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sym typeface="Wingdings" pitchFamily="2" charset="2"/>
              </a:rPr>
              <a:t>trái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sym typeface="Wingdings" pitchFamily="2" charset="2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sym typeface="Wingdings" pitchFamily="2" charset="2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sym typeface="Wingdings" pitchFamily="2" charset="2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 pitchFamily="34" charset="0"/>
                <a:sym typeface="Wingdings" pitchFamily="2" charset="2"/>
              </a:rPr>
              <a:t>cây</a:t>
            </a:r>
            <a:r>
              <a:rPr lang="en-US" sz="3200" dirty="0">
                <a:solidFill>
                  <a:srgbClr val="000000"/>
                </a:solidFill>
                <a:latin typeface="Calibri" pitchFamily="34" charset="0"/>
                <a:sym typeface="Wingdings" pitchFamily="2" charset="2"/>
              </a:rPr>
              <a:t> </a:t>
            </a:r>
            <a:endParaRPr lang="en-US" dirty="0"/>
          </a:p>
        </p:txBody>
      </p:sp>
      <p:sp>
        <p:nvSpPr>
          <p:cNvPr id="63" name="Rectangle 62"/>
          <p:cNvSpPr/>
          <p:nvPr/>
        </p:nvSpPr>
        <p:spPr>
          <a:xfrm>
            <a:off x="92092" y="3625851"/>
            <a:ext cx="47847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</a:t>
            </a:r>
            <a:r>
              <a:rPr lang="en-US" sz="3200" dirty="0" smtClean="0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Node </a:t>
            </a:r>
            <a:r>
              <a:rPr lang="en-US" sz="3200" dirty="0" err="1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có</a:t>
            </a:r>
            <a:r>
              <a:rPr lang="en-US" sz="3200" dirty="0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giá</a:t>
            </a:r>
            <a:r>
              <a:rPr lang="en-US" sz="3200" dirty="0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trị</a:t>
            </a:r>
            <a:r>
              <a:rPr lang="en-US" sz="3200" dirty="0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lớn</a:t>
            </a:r>
            <a:r>
              <a:rPr lang="en-US" sz="3200" dirty="0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nhất</a:t>
            </a:r>
            <a:r>
              <a:rPr lang="en-US" sz="3200" dirty="0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 </a:t>
            </a:r>
            <a:endParaRPr lang="en-US" dirty="0"/>
          </a:p>
        </p:txBody>
      </p:sp>
      <p:sp>
        <p:nvSpPr>
          <p:cNvPr id="64" name="Rectangle 63"/>
          <p:cNvSpPr/>
          <p:nvPr/>
        </p:nvSpPr>
        <p:spPr>
          <a:xfrm>
            <a:off x="536591" y="4113213"/>
            <a:ext cx="4078288" cy="5349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just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3200" dirty="0" err="1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nằm</a:t>
            </a:r>
            <a:r>
              <a:rPr lang="en-US" sz="3200" dirty="0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 ở </a:t>
            </a:r>
            <a:r>
              <a:rPr lang="en-US" sz="3200" dirty="0" err="1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cực</a:t>
            </a:r>
            <a:r>
              <a:rPr lang="en-US" sz="3200" dirty="0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phải</a:t>
            </a:r>
            <a:r>
              <a:rPr lang="en-US" sz="3200" dirty="0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của</a:t>
            </a:r>
            <a:r>
              <a:rPr lang="en-US" sz="3200" dirty="0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Calibri"/>
                <a:cs typeface="+mn-cs"/>
                <a:sym typeface="Wingdings" pitchFamily="2" charset="2"/>
              </a:rPr>
              <a:t>cây</a:t>
            </a:r>
            <a:endParaRPr lang="en-US" sz="3200" dirty="0">
              <a:solidFill>
                <a:prstClr val="black"/>
              </a:solidFill>
              <a:latin typeface="Calibri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3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2" dur="500"/>
                                        <p:tgtEl>
                                          <p:spTgt spid="3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5" dur="5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8" dur="5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4" dur="500"/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6" presetClass="exit" presetSubtype="2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7" dur="50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9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37" grpId="2" animBg="1"/>
      <p:bldP spid="38" grpId="2" animBg="1"/>
      <p:bldP spid="39" grpId="2" animBg="1"/>
      <p:bldP spid="40" grpId="2" animBg="1"/>
      <p:bldP spid="41" grpId="2" animBg="1"/>
      <p:bldP spid="42" grpId="2" animBg="1"/>
      <p:bldP spid="43" grpId="2" animBg="1"/>
      <p:bldP spid="44" grpId="2" animBg="1"/>
      <p:bldP spid="45" grpId="2" animBg="1"/>
      <p:bldP spid="46" grpId="2" animBg="1"/>
      <p:bldP spid="3102" grpId="2" animBg="1"/>
      <p:bldP spid="3103" grpId="2" animBg="1"/>
      <p:bldP spid="3104" grpId="2" animBg="1"/>
      <p:bldP spid="3105" grpId="2" animBg="1"/>
      <p:bldP spid="3106" grpId="2" animBg="1"/>
      <p:bldP spid="3107" grpId="2" animBg="1"/>
      <p:bldP spid="3108" grpId="2" animBg="1"/>
      <p:bldP spid="3109" grpId="2" animBg="1"/>
      <p:bldP spid="9255" grpId="0"/>
      <p:bldP spid="72" grpId="1" animBg="1"/>
      <p:bldP spid="73" grpId="1" animBg="1"/>
      <p:bldP spid="74" grpId="1" animBg="1"/>
      <p:bldP spid="75" grpId="1" animBg="1"/>
      <p:bldP spid="76" grpId="1" animBg="1"/>
      <p:bldP spid="77" grpId="1" animBg="1"/>
      <p:bldP spid="78" grpId="1" animBg="1"/>
      <p:bldP spid="79" grpId="1" animBg="1"/>
      <p:bldP spid="96" grpId="1" animBg="1"/>
      <p:bldP spid="61" grpId="0"/>
      <p:bldP spid="62" grpId="0"/>
      <p:bldP spid="63" grpId="0"/>
      <p:bldP spid="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Explosion 1 70"/>
          <p:cNvSpPr/>
          <p:nvPr/>
        </p:nvSpPr>
        <p:spPr>
          <a:xfrm>
            <a:off x="3309938" y="4489450"/>
            <a:ext cx="1566862" cy="1036638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 err="1"/>
              <a:t>Thấy</a:t>
            </a:r>
            <a:r>
              <a:rPr lang="en-US" b="1" dirty="0"/>
              <a:t> </a:t>
            </a:r>
            <a:r>
              <a:rPr lang="en-US" b="1" dirty="0" err="1"/>
              <a:t>rồi</a:t>
            </a:r>
            <a:endParaRPr lang="en-US" b="1" dirty="0"/>
          </a:p>
        </p:txBody>
      </p:sp>
      <p:sp>
        <p:nvSpPr>
          <p:cNvPr id="108" name="Rectangle 107"/>
          <p:cNvSpPr/>
          <p:nvPr/>
        </p:nvSpPr>
        <p:spPr>
          <a:xfrm>
            <a:off x="4897438" y="1550988"/>
            <a:ext cx="4211637" cy="33686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1855788" y="1295400"/>
            <a:ext cx="798512" cy="795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sz="2800" dirty="0"/>
              <a:t>23</a:t>
            </a: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2149475" y="1716088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7</a:t>
            </a:r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996950" y="250825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</a:t>
            </a:r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3373438" y="250825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36</a:t>
            </a:r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277813" y="3373438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rgbClr val="000099"/>
                </a:solidFill>
                <a:latin typeface="Times New Roman" pitchFamily="18" charset="0"/>
                <a:cs typeface="+mn-cs"/>
              </a:rPr>
              <a:t>1</a:t>
            </a:r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1860550" y="3373438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6</a:t>
            </a:r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2652713" y="3373438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15</a:t>
            </a:r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4092575" y="3373438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rgbClr val="000099"/>
                </a:solidFill>
                <a:latin typeface="Times New Roman" pitchFamily="18" charset="0"/>
                <a:cs typeface="+mn-cs"/>
              </a:rPr>
              <a:t>40</a:t>
            </a:r>
          </a:p>
        </p:txBody>
      </p:sp>
      <p:sp>
        <p:nvSpPr>
          <p:cNvPr id="13" name="Oval 11"/>
          <p:cNvSpPr>
            <a:spLocks noChangeArrowheads="1"/>
          </p:cNvSpPr>
          <p:nvPr/>
        </p:nvSpPr>
        <p:spPr bwMode="auto">
          <a:xfrm>
            <a:off x="3086100" y="4237038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23</a:t>
            </a:r>
          </a:p>
        </p:txBody>
      </p:sp>
      <p:sp>
        <p:nvSpPr>
          <p:cNvPr id="14" name="Oval 12"/>
          <p:cNvSpPr>
            <a:spLocks noChangeArrowheads="1"/>
          </p:cNvSpPr>
          <p:nvPr/>
        </p:nvSpPr>
        <p:spPr bwMode="auto">
          <a:xfrm>
            <a:off x="1428750" y="4237038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rgbClr val="000099"/>
                </a:solidFill>
                <a:latin typeface="Times New Roman" pitchFamily="18" charset="0"/>
                <a:cs typeface="+mn-cs"/>
              </a:rPr>
              <a:t>4</a:t>
            </a:r>
          </a:p>
        </p:txBody>
      </p:sp>
      <p:sp>
        <p:nvSpPr>
          <p:cNvPr id="12302" name="Line 13"/>
          <p:cNvSpPr>
            <a:spLocks noChangeShapeType="1"/>
          </p:cNvSpPr>
          <p:nvPr/>
        </p:nvSpPr>
        <p:spPr bwMode="auto">
          <a:xfrm flipH="1">
            <a:off x="1428750" y="2078038"/>
            <a:ext cx="792163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3" name="Line 14"/>
          <p:cNvSpPr>
            <a:spLocks noChangeShapeType="1"/>
          </p:cNvSpPr>
          <p:nvPr/>
        </p:nvSpPr>
        <p:spPr bwMode="auto">
          <a:xfrm>
            <a:off x="2606675" y="2090738"/>
            <a:ext cx="838200" cy="4905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4" name="Line 15"/>
          <p:cNvSpPr>
            <a:spLocks noChangeShapeType="1"/>
          </p:cNvSpPr>
          <p:nvPr/>
        </p:nvSpPr>
        <p:spPr bwMode="auto">
          <a:xfrm flipH="1">
            <a:off x="636588" y="2941638"/>
            <a:ext cx="433387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5" name="Line 16"/>
          <p:cNvSpPr>
            <a:spLocks noChangeShapeType="1"/>
          </p:cNvSpPr>
          <p:nvPr/>
        </p:nvSpPr>
        <p:spPr bwMode="auto">
          <a:xfrm>
            <a:off x="1428750" y="2941638"/>
            <a:ext cx="504825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6" name="Line 17"/>
          <p:cNvSpPr>
            <a:spLocks noChangeShapeType="1"/>
          </p:cNvSpPr>
          <p:nvPr/>
        </p:nvSpPr>
        <p:spPr bwMode="auto">
          <a:xfrm flipH="1">
            <a:off x="1789113" y="3878263"/>
            <a:ext cx="215900" cy="4318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7" name="Line 18"/>
          <p:cNvSpPr>
            <a:spLocks noChangeShapeType="1"/>
          </p:cNvSpPr>
          <p:nvPr/>
        </p:nvSpPr>
        <p:spPr bwMode="auto">
          <a:xfrm flipH="1">
            <a:off x="3086100" y="2941638"/>
            <a:ext cx="431800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8" name="Line 19"/>
          <p:cNvSpPr>
            <a:spLocks noChangeShapeType="1"/>
          </p:cNvSpPr>
          <p:nvPr/>
        </p:nvSpPr>
        <p:spPr bwMode="auto">
          <a:xfrm>
            <a:off x="3805238" y="2941638"/>
            <a:ext cx="431800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9" name="Line 20"/>
          <p:cNvSpPr>
            <a:spLocks noChangeShapeType="1"/>
          </p:cNvSpPr>
          <p:nvPr/>
        </p:nvSpPr>
        <p:spPr bwMode="auto">
          <a:xfrm>
            <a:off x="3013075" y="3805238"/>
            <a:ext cx="215900" cy="50482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76238" y="641350"/>
            <a:ext cx="1243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X = 23 ?</a:t>
            </a:r>
          </a:p>
        </p:txBody>
      </p:sp>
      <p:grpSp>
        <p:nvGrpSpPr>
          <p:cNvPr id="107" name="Group 106"/>
          <p:cNvGrpSpPr>
            <a:grpSpLocks/>
          </p:cNvGrpSpPr>
          <p:nvPr/>
        </p:nvGrpSpPr>
        <p:grpSpPr bwMode="auto">
          <a:xfrm>
            <a:off x="4897438" y="1819275"/>
            <a:ext cx="4114800" cy="2987675"/>
            <a:chOff x="4600479" y="1070349"/>
            <a:chExt cx="4319588" cy="3025775"/>
          </a:xfrm>
        </p:grpSpPr>
        <p:sp>
          <p:nvSpPr>
            <p:cNvPr id="90" name="Oval 4"/>
            <p:cNvSpPr>
              <a:spLocks noChangeArrowheads="1"/>
            </p:cNvSpPr>
            <p:nvPr/>
          </p:nvSpPr>
          <p:spPr bwMode="auto">
            <a:xfrm>
              <a:off x="6471967" y="1070349"/>
              <a:ext cx="504952" cy="504832"/>
            </a:xfrm>
            <a:prstGeom prst="ellipse">
              <a:avLst/>
            </a:prstGeom>
            <a:gradFill rotWithShape="1">
              <a:gsLst>
                <a:gs pos="0">
                  <a:srgbClr val="FFFF99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+mn-cs"/>
                </a:rPr>
                <a:t>36</a:t>
              </a:r>
            </a:p>
          </p:txBody>
        </p:sp>
        <p:sp>
          <p:nvSpPr>
            <p:cNvPr id="91" name="Oval 5"/>
            <p:cNvSpPr>
              <a:spLocks noChangeArrowheads="1"/>
            </p:cNvSpPr>
            <p:nvPr/>
          </p:nvSpPr>
          <p:spPr bwMode="auto">
            <a:xfrm>
              <a:off x="5320410" y="1862968"/>
              <a:ext cx="503285" cy="504832"/>
            </a:xfrm>
            <a:prstGeom prst="ellipse">
              <a:avLst/>
            </a:prstGeom>
            <a:gradFill rotWithShape="1">
              <a:gsLst>
                <a:gs pos="0">
                  <a:srgbClr val="FFFF99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000099"/>
                  </a:solidFill>
                  <a:latin typeface="Times New Roman" pitchFamily="18" charset="0"/>
                  <a:cs typeface="+mn-cs"/>
                </a:rPr>
                <a:t>15</a:t>
              </a:r>
            </a:p>
          </p:txBody>
        </p:sp>
        <p:sp>
          <p:nvSpPr>
            <p:cNvPr id="92" name="Oval 6"/>
            <p:cNvSpPr>
              <a:spLocks noChangeArrowheads="1"/>
            </p:cNvSpPr>
            <p:nvPr/>
          </p:nvSpPr>
          <p:spPr bwMode="auto">
            <a:xfrm>
              <a:off x="7696850" y="1862968"/>
              <a:ext cx="503285" cy="504832"/>
            </a:xfrm>
            <a:prstGeom prst="ellipse">
              <a:avLst/>
            </a:prstGeom>
            <a:gradFill rotWithShape="1">
              <a:gsLst>
                <a:gs pos="0">
                  <a:srgbClr val="FFFF99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000099"/>
                  </a:solidFill>
                  <a:latin typeface="Times New Roman" pitchFamily="18" charset="0"/>
                  <a:cs typeface="+mn-cs"/>
                </a:rPr>
                <a:t>23</a:t>
              </a:r>
            </a:p>
          </p:txBody>
        </p:sp>
        <p:sp>
          <p:nvSpPr>
            <p:cNvPr id="93" name="Oval 7"/>
            <p:cNvSpPr>
              <a:spLocks noChangeArrowheads="1"/>
            </p:cNvSpPr>
            <p:nvPr/>
          </p:nvSpPr>
          <p:spPr bwMode="auto">
            <a:xfrm>
              <a:off x="4600479" y="2727934"/>
              <a:ext cx="504951" cy="504832"/>
            </a:xfrm>
            <a:prstGeom prst="ellipse">
              <a:avLst/>
            </a:prstGeom>
            <a:gradFill rotWithShape="1">
              <a:gsLst>
                <a:gs pos="0">
                  <a:srgbClr val="FFFF99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000099"/>
                  </a:solidFill>
                  <a:latin typeface="Times New Roman" pitchFamily="18" charset="0"/>
                  <a:cs typeface="+mn-cs"/>
                </a:rPr>
                <a:t>4</a:t>
              </a:r>
            </a:p>
          </p:txBody>
        </p:sp>
        <p:sp>
          <p:nvSpPr>
            <p:cNvPr id="94" name="Oval 8"/>
            <p:cNvSpPr>
              <a:spLocks noChangeArrowheads="1"/>
            </p:cNvSpPr>
            <p:nvPr/>
          </p:nvSpPr>
          <p:spPr bwMode="auto">
            <a:xfrm>
              <a:off x="6183661" y="2727934"/>
              <a:ext cx="504951" cy="504832"/>
            </a:xfrm>
            <a:prstGeom prst="ellipse">
              <a:avLst/>
            </a:prstGeom>
            <a:gradFill rotWithShape="1">
              <a:gsLst>
                <a:gs pos="0">
                  <a:srgbClr val="FFFF99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000099"/>
                  </a:solidFill>
                  <a:latin typeface="Times New Roman" pitchFamily="18" charset="0"/>
                  <a:cs typeface="+mn-cs"/>
                </a:rPr>
                <a:t>7</a:t>
              </a:r>
            </a:p>
          </p:txBody>
        </p:sp>
        <p:sp>
          <p:nvSpPr>
            <p:cNvPr id="95" name="Oval 9"/>
            <p:cNvSpPr>
              <a:spLocks noChangeArrowheads="1"/>
            </p:cNvSpPr>
            <p:nvPr/>
          </p:nvSpPr>
          <p:spPr bwMode="auto">
            <a:xfrm>
              <a:off x="6975252" y="2727934"/>
              <a:ext cx="504952" cy="504832"/>
            </a:xfrm>
            <a:prstGeom prst="ellipse">
              <a:avLst/>
            </a:prstGeom>
            <a:gradFill rotWithShape="1">
              <a:gsLst>
                <a:gs pos="0">
                  <a:srgbClr val="FFFF99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000099"/>
                  </a:solidFill>
                  <a:latin typeface="Times New Roman" pitchFamily="18" charset="0"/>
                  <a:cs typeface="+mn-cs"/>
                </a:rPr>
                <a:t>1</a:t>
              </a:r>
            </a:p>
          </p:txBody>
        </p:sp>
        <p:sp>
          <p:nvSpPr>
            <p:cNvPr id="96" name="Oval 10"/>
            <p:cNvSpPr>
              <a:spLocks noChangeArrowheads="1"/>
            </p:cNvSpPr>
            <p:nvPr/>
          </p:nvSpPr>
          <p:spPr bwMode="auto">
            <a:xfrm>
              <a:off x="8415115" y="2727934"/>
              <a:ext cx="504952" cy="504832"/>
            </a:xfrm>
            <a:prstGeom prst="ellipse">
              <a:avLst/>
            </a:prstGeom>
            <a:gradFill rotWithShape="1">
              <a:gsLst>
                <a:gs pos="0">
                  <a:srgbClr val="FFFF99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000099"/>
                  </a:solidFill>
                  <a:latin typeface="Times New Roman" pitchFamily="18" charset="0"/>
                  <a:cs typeface="+mn-cs"/>
                </a:rPr>
                <a:t>6</a:t>
              </a:r>
            </a:p>
          </p:txBody>
        </p:sp>
        <p:sp>
          <p:nvSpPr>
            <p:cNvPr id="97" name="Oval 11"/>
            <p:cNvSpPr>
              <a:spLocks noChangeArrowheads="1"/>
            </p:cNvSpPr>
            <p:nvPr/>
          </p:nvSpPr>
          <p:spPr bwMode="auto">
            <a:xfrm>
              <a:off x="7408544" y="3591292"/>
              <a:ext cx="504952" cy="504832"/>
            </a:xfrm>
            <a:prstGeom prst="ellipse">
              <a:avLst/>
            </a:prstGeom>
            <a:gradFill rotWithShape="1">
              <a:gsLst>
                <a:gs pos="0">
                  <a:srgbClr val="FFFF99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000099"/>
                  </a:solidFill>
                  <a:latin typeface="Times New Roman" pitchFamily="18" charset="0"/>
                  <a:cs typeface="+mn-cs"/>
                </a:rPr>
                <a:t>3</a:t>
              </a:r>
            </a:p>
          </p:txBody>
        </p:sp>
        <p:sp>
          <p:nvSpPr>
            <p:cNvPr id="98" name="Oval 12"/>
            <p:cNvSpPr>
              <a:spLocks noChangeArrowheads="1"/>
            </p:cNvSpPr>
            <p:nvPr/>
          </p:nvSpPr>
          <p:spPr bwMode="auto">
            <a:xfrm>
              <a:off x="5752035" y="3591292"/>
              <a:ext cx="504952" cy="504832"/>
            </a:xfrm>
            <a:prstGeom prst="ellipse">
              <a:avLst/>
            </a:prstGeom>
            <a:gradFill rotWithShape="1">
              <a:gsLst>
                <a:gs pos="0">
                  <a:srgbClr val="FFFF99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000099"/>
                  </a:solidFill>
                  <a:latin typeface="Times New Roman" pitchFamily="18" charset="0"/>
                  <a:cs typeface="+mn-cs"/>
                </a:rPr>
                <a:t>40</a:t>
              </a:r>
            </a:p>
          </p:txBody>
        </p:sp>
        <p:sp>
          <p:nvSpPr>
            <p:cNvPr id="12324" name="Line 13"/>
            <p:cNvSpPr>
              <a:spLocks noChangeShapeType="1"/>
            </p:cNvSpPr>
            <p:nvPr/>
          </p:nvSpPr>
          <p:spPr bwMode="auto">
            <a:xfrm flipH="1">
              <a:off x="5751417" y="1432299"/>
              <a:ext cx="792162" cy="50323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5" name="Line 14"/>
            <p:cNvSpPr>
              <a:spLocks noChangeShapeType="1"/>
            </p:cNvSpPr>
            <p:nvPr/>
          </p:nvSpPr>
          <p:spPr bwMode="auto">
            <a:xfrm>
              <a:off x="6929342" y="1444999"/>
              <a:ext cx="838200" cy="49053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6" name="Line 15"/>
            <p:cNvSpPr>
              <a:spLocks noChangeShapeType="1"/>
            </p:cNvSpPr>
            <p:nvPr/>
          </p:nvSpPr>
          <p:spPr bwMode="auto">
            <a:xfrm flipH="1">
              <a:off x="4959254" y="2295899"/>
              <a:ext cx="433388" cy="50323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7" name="Line 16"/>
            <p:cNvSpPr>
              <a:spLocks noChangeShapeType="1"/>
            </p:cNvSpPr>
            <p:nvPr/>
          </p:nvSpPr>
          <p:spPr bwMode="auto">
            <a:xfrm>
              <a:off x="5751417" y="2295899"/>
              <a:ext cx="504825" cy="50323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8" name="Line 17"/>
            <p:cNvSpPr>
              <a:spLocks noChangeShapeType="1"/>
            </p:cNvSpPr>
            <p:nvPr/>
          </p:nvSpPr>
          <p:spPr bwMode="auto">
            <a:xfrm flipH="1">
              <a:off x="6111779" y="3232524"/>
              <a:ext cx="215900" cy="4318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9" name="Line 18"/>
            <p:cNvSpPr>
              <a:spLocks noChangeShapeType="1"/>
            </p:cNvSpPr>
            <p:nvPr/>
          </p:nvSpPr>
          <p:spPr bwMode="auto">
            <a:xfrm flipH="1">
              <a:off x="7408767" y="2295899"/>
              <a:ext cx="431800" cy="50323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30" name="Line 19"/>
            <p:cNvSpPr>
              <a:spLocks noChangeShapeType="1"/>
            </p:cNvSpPr>
            <p:nvPr/>
          </p:nvSpPr>
          <p:spPr bwMode="auto">
            <a:xfrm>
              <a:off x="8127904" y="2295899"/>
              <a:ext cx="431800" cy="50323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31" name="Line 20"/>
            <p:cNvSpPr>
              <a:spLocks noChangeShapeType="1"/>
            </p:cNvSpPr>
            <p:nvPr/>
          </p:nvSpPr>
          <p:spPr bwMode="auto">
            <a:xfrm>
              <a:off x="7335742" y="3159499"/>
              <a:ext cx="215900" cy="504825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2" name="Rectangle 111"/>
          <p:cNvSpPr/>
          <p:nvPr/>
        </p:nvSpPr>
        <p:spPr>
          <a:xfrm>
            <a:off x="6099175" y="874713"/>
            <a:ext cx="1458913" cy="4254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</a:rPr>
              <a:t>T(n) = n</a:t>
            </a:r>
          </a:p>
        </p:txBody>
      </p:sp>
      <p:sp>
        <p:nvSpPr>
          <p:cNvPr id="113" name="Rectangle 112"/>
          <p:cNvSpPr/>
          <p:nvPr/>
        </p:nvSpPr>
        <p:spPr>
          <a:xfrm>
            <a:off x="1763713" y="827088"/>
            <a:ext cx="1458912" cy="4238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</a:rPr>
              <a:t>T(n) = </a:t>
            </a:r>
            <a:r>
              <a:rPr lang="en-US" b="1" dirty="0" err="1">
                <a:solidFill>
                  <a:schemeClr val="tx1"/>
                </a:solidFill>
              </a:rPr>
              <a:t>logn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49363" y="93663"/>
            <a:ext cx="75565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3600" dirty="0" err="1">
                <a:latin typeface="+mj-lt"/>
              </a:rPr>
              <a:t>Vì</a:t>
            </a:r>
            <a:r>
              <a:rPr lang="en-US" sz="3600" dirty="0">
                <a:latin typeface="+mj-lt"/>
              </a:rPr>
              <a:t> </a:t>
            </a:r>
            <a:r>
              <a:rPr lang="en-US" sz="3600" dirty="0" err="1">
                <a:latin typeface="+mj-lt"/>
              </a:rPr>
              <a:t>sao</a:t>
            </a:r>
            <a:r>
              <a:rPr lang="en-US" sz="3600" dirty="0">
                <a:latin typeface="+mj-lt"/>
              </a:rPr>
              <a:t> </a:t>
            </a:r>
            <a:r>
              <a:rPr lang="en-US" sz="3600" dirty="0" err="1">
                <a:latin typeface="+mj-lt"/>
              </a:rPr>
              <a:t>gọi</a:t>
            </a:r>
            <a:r>
              <a:rPr lang="en-US" sz="3600" dirty="0">
                <a:latin typeface="+mj-lt"/>
              </a:rPr>
              <a:t> </a:t>
            </a:r>
            <a:r>
              <a:rPr lang="en-US" sz="3600" dirty="0" err="1">
                <a:latin typeface="+mj-lt"/>
              </a:rPr>
              <a:t>là</a:t>
            </a:r>
            <a:r>
              <a:rPr lang="en-US" sz="3600" dirty="0">
                <a:latin typeface="+mj-lt"/>
              </a:rPr>
              <a:t> </a:t>
            </a:r>
            <a:r>
              <a:rPr lang="en-US" sz="3600" dirty="0" err="1">
                <a:latin typeface="+mj-lt"/>
              </a:rPr>
              <a:t>cây</a:t>
            </a:r>
            <a:r>
              <a:rPr lang="en-US" sz="3600" dirty="0">
                <a:latin typeface="+mj-lt"/>
              </a:rPr>
              <a:t> </a:t>
            </a:r>
            <a:r>
              <a:rPr lang="en-US" sz="3600" dirty="0" err="1">
                <a:latin typeface="+mj-lt"/>
              </a:rPr>
              <a:t>nhị</a:t>
            </a:r>
            <a:r>
              <a:rPr lang="en-US" sz="3600" dirty="0">
                <a:latin typeface="+mj-lt"/>
              </a:rPr>
              <a:t> </a:t>
            </a:r>
            <a:r>
              <a:rPr lang="en-US" sz="3600" dirty="0" err="1">
                <a:latin typeface="+mj-lt"/>
              </a:rPr>
              <a:t>phân</a:t>
            </a:r>
            <a:r>
              <a:rPr lang="en-US" sz="3600" dirty="0">
                <a:latin typeface="+mj-lt"/>
              </a:rPr>
              <a:t> </a:t>
            </a:r>
            <a:r>
              <a:rPr lang="en-US" sz="3600" dirty="0" err="1">
                <a:latin typeface="+mj-lt"/>
              </a:rPr>
              <a:t>tìm</a:t>
            </a:r>
            <a:r>
              <a:rPr lang="en-US" sz="3600" dirty="0">
                <a:latin typeface="+mj-lt"/>
              </a:rPr>
              <a:t> </a:t>
            </a:r>
            <a:r>
              <a:rPr lang="en-US" sz="3600" dirty="0" err="1">
                <a:latin typeface="+mj-lt"/>
              </a:rPr>
              <a:t>kiếm</a:t>
            </a:r>
            <a:r>
              <a:rPr lang="en-US" sz="3600" dirty="0">
                <a:latin typeface="+mj-lt"/>
              </a:rPr>
              <a:t> BST?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85185E-6 L 0.13593 0.11296 " pathEditMode="relative" rAng="0" ptsTypes="AA">
                                      <p:cBhvr>
                                        <p:cTn id="25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88" y="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9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593 0.11296 L 0.0526 0.23518 " pathEditMode="relative" rAng="0" ptsTypes="AA">
                                      <p:cBhvr>
                                        <p:cTn id="28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0" presetID="49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26 0.23518 L 0.1276 0.36852 " pathEditMode="relative" rAng="0" ptsTypes="AA">
                                      <p:cBhvr>
                                        <p:cTn id="31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108" grpId="0" animBg="1"/>
      <p:bldP spid="25" grpId="0" animBg="1"/>
      <p:bldP spid="25" grpId="1" animBg="1"/>
      <p:bldP spid="25" grpId="2" animBg="1"/>
      <p:bldP spid="25" grpId="3" animBg="1"/>
      <p:bldP spid="23" grpId="0"/>
      <p:bldP spid="23" grpId="1"/>
      <p:bldP spid="112" grpId="0" animBg="1"/>
      <p:bldP spid="113" grpId="0" animBg="1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pPr algn="l" eaLnBrk="1" hangingPunct="1"/>
            <a:r>
              <a:rPr lang="en-US" dirty="0" smtClean="0"/>
              <a:t>    II.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thao</a:t>
            </a:r>
            <a:r>
              <a:rPr lang="en-US" dirty="0" smtClean="0"/>
              <a:t> </a:t>
            </a:r>
            <a:r>
              <a:rPr lang="en-US" dirty="0" err="1" smtClean="0"/>
              <a:t>tác</a:t>
            </a:r>
            <a:r>
              <a:rPr lang="en-US" dirty="0" smtClean="0"/>
              <a:t> </a:t>
            </a:r>
            <a:r>
              <a:rPr lang="en-US" dirty="0" err="1" smtClean="0"/>
              <a:t>trên</a:t>
            </a:r>
            <a:r>
              <a:rPr lang="en-US" dirty="0" smtClean="0"/>
              <a:t> </a:t>
            </a:r>
            <a:r>
              <a:rPr lang="en-US" dirty="0" err="1" smtClean="0"/>
              <a:t>cây</a:t>
            </a:r>
            <a:r>
              <a:rPr lang="en-US" dirty="0" smtClean="0"/>
              <a:t> </a:t>
            </a:r>
            <a:r>
              <a:rPr lang="en-US" dirty="0" err="1" smtClean="0"/>
              <a:t>nhị</a:t>
            </a:r>
            <a:r>
              <a:rPr lang="en-US" dirty="0" smtClean="0"/>
              <a:t> 	</a:t>
            </a:r>
            <a:r>
              <a:rPr lang="en-US" dirty="0" err="1" smtClean="0"/>
              <a:t>phân</a:t>
            </a:r>
            <a:r>
              <a:rPr lang="en-US" dirty="0" smtClean="0"/>
              <a:t> </a:t>
            </a:r>
            <a:r>
              <a:rPr lang="en-US" dirty="0" err="1" smtClean="0"/>
              <a:t>tìm</a:t>
            </a:r>
            <a:r>
              <a:rPr lang="en-US" dirty="0" smtClean="0"/>
              <a:t> </a:t>
            </a:r>
            <a:r>
              <a:rPr lang="en-US" dirty="0" err="1" smtClean="0"/>
              <a:t>kiếm</a:t>
            </a:r>
            <a:r>
              <a:rPr lang="en-US" dirty="0" smtClean="0"/>
              <a:t>.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905000"/>
            <a:ext cx="8058150" cy="3624263"/>
          </a:xfrm>
        </p:spPr>
        <p:txBody>
          <a:bodyPr rtlCol="0">
            <a:normAutofit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en-US" dirty="0" err="1" smtClean="0"/>
              <a:t>Thêm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node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dirty="0" err="1" smtClean="0"/>
              <a:t>cây</a:t>
            </a:r>
            <a:r>
              <a:rPr lang="en-US" dirty="0" smtClean="0"/>
              <a:t>.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en-US" dirty="0" err="1" smtClean="0"/>
              <a:t>Tìm</a:t>
            </a:r>
            <a:r>
              <a:rPr lang="en-US" dirty="0" smtClean="0"/>
              <a:t> </a:t>
            </a:r>
            <a:r>
              <a:rPr lang="en-US" dirty="0" err="1" smtClean="0"/>
              <a:t>kiếm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dirty="0" smtClean="0"/>
              <a:t>3.   </a:t>
            </a:r>
            <a:r>
              <a:rPr lang="en-US" dirty="0" err="1" smtClean="0"/>
              <a:t>Xoá</a:t>
            </a:r>
            <a:r>
              <a:rPr lang="en-US" dirty="0" smtClean="0"/>
              <a:t> node </a:t>
            </a:r>
            <a:r>
              <a:rPr lang="en-US" dirty="0" err="1" smtClean="0"/>
              <a:t>trên</a:t>
            </a:r>
            <a:r>
              <a:rPr lang="en-US" dirty="0" smtClean="0"/>
              <a:t> </a:t>
            </a:r>
            <a:r>
              <a:rPr lang="en-US" dirty="0" err="1" smtClean="0"/>
              <a:t>cây</a:t>
            </a:r>
            <a:r>
              <a:rPr lang="en-US" dirty="0" smtClean="0"/>
              <a:t> 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16"/>
          <p:cNvSpPr>
            <a:spLocks noChangeShapeType="1"/>
          </p:cNvSpPr>
          <p:nvPr/>
        </p:nvSpPr>
        <p:spPr bwMode="auto">
          <a:xfrm flipH="1">
            <a:off x="1935163" y="3514725"/>
            <a:ext cx="792162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 flipH="1">
            <a:off x="1143000" y="4378325"/>
            <a:ext cx="433388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Line 17"/>
          <p:cNvSpPr>
            <a:spLocks noChangeShapeType="1"/>
          </p:cNvSpPr>
          <p:nvPr/>
        </p:nvSpPr>
        <p:spPr bwMode="auto">
          <a:xfrm>
            <a:off x="3113088" y="3527425"/>
            <a:ext cx="838200" cy="4905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5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777875"/>
          </a:xfrm>
        </p:spPr>
        <p:txBody>
          <a:bodyPr/>
          <a:lstStyle/>
          <a:p>
            <a:pPr eaLnBrk="1" hangingPunct="1"/>
            <a:r>
              <a:rPr lang="en-US" b="1" smtClean="0"/>
              <a:t>1. Thêm một node vào cây.</a:t>
            </a:r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>
            <a:off x="1935163" y="4378325"/>
            <a:ext cx="504825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3" name="Group 49"/>
          <p:cNvGraphicFramePr>
            <a:graphicFrameLocks/>
          </p:cNvGraphicFramePr>
          <p:nvPr/>
        </p:nvGraphicFramePr>
        <p:xfrm>
          <a:off x="725488" y="1471613"/>
          <a:ext cx="4743450" cy="517554"/>
        </p:xfrm>
        <a:graphic>
          <a:graphicData uri="http://schemas.openxmlformats.org/drawingml/2006/table">
            <a:tbl>
              <a:tblPr/>
              <a:tblGrid>
                <a:gridCol w="949325"/>
                <a:gridCol w="947737"/>
                <a:gridCol w="949325"/>
                <a:gridCol w="950913"/>
                <a:gridCol w="946150"/>
              </a:tblGrid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7</a:t>
                      </a:r>
                    </a:p>
                  </a:txBody>
                  <a:tcPr marT="45417" marB="454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36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15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Line 22"/>
          <p:cNvSpPr>
            <a:spLocks noChangeShapeType="1"/>
          </p:cNvSpPr>
          <p:nvPr/>
        </p:nvSpPr>
        <p:spPr bwMode="auto">
          <a:xfrm>
            <a:off x="4267200" y="4378325"/>
            <a:ext cx="501650" cy="53181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Line 21"/>
          <p:cNvSpPr>
            <a:spLocks noChangeShapeType="1"/>
          </p:cNvSpPr>
          <p:nvPr/>
        </p:nvSpPr>
        <p:spPr bwMode="auto">
          <a:xfrm flipH="1">
            <a:off x="3592513" y="4378325"/>
            <a:ext cx="4318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50"/>
          <p:cNvSpPr>
            <a:spLocks noChangeShapeType="1"/>
          </p:cNvSpPr>
          <p:nvPr/>
        </p:nvSpPr>
        <p:spPr bwMode="auto">
          <a:xfrm flipV="1">
            <a:off x="1187450" y="1989138"/>
            <a:ext cx="0" cy="360362"/>
          </a:xfrm>
          <a:prstGeom prst="line">
            <a:avLst/>
          </a:prstGeom>
          <a:noFill/>
          <a:ln w="76200" cmpd="tri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84" name="Rectangle 58"/>
          <p:cNvSpPr>
            <a:spLocks noRot="1" noChangeArrowheads="1"/>
          </p:cNvSpPr>
          <p:nvPr/>
        </p:nvSpPr>
        <p:spPr bwMode="auto">
          <a:xfrm>
            <a:off x="4859338" y="2606675"/>
            <a:ext cx="3983037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57200" indent="-457200" algn="just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Ø"/>
            </a:pPr>
            <a:endParaRPr lang="en-US" sz="3200">
              <a:latin typeface="Calibri" pitchFamily="34" charset="0"/>
            </a:endParaRPr>
          </a:p>
        </p:txBody>
      </p:sp>
      <p:sp>
        <p:nvSpPr>
          <p:cNvPr id="26" name="Left Arrow 25"/>
          <p:cNvSpPr/>
          <p:nvPr/>
        </p:nvSpPr>
        <p:spPr>
          <a:xfrm>
            <a:off x="3257550" y="3119438"/>
            <a:ext cx="935038" cy="50641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/>
              <a:t>root</a:t>
            </a:r>
          </a:p>
        </p:txBody>
      </p:sp>
      <p:sp>
        <p:nvSpPr>
          <p:cNvPr id="33" name="Line 22"/>
          <p:cNvSpPr>
            <a:spLocks noChangeShapeType="1"/>
          </p:cNvSpPr>
          <p:nvPr/>
        </p:nvSpPr>
        <p:spPr bwMode="auto">
          <a:xfrm>
            <a:off x="1169988" y="5200650"/>
            <a:ext cx="501650" cy="53181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Line 21"/>
          <p:cNvSpPr>
            <a:spLocks noChangeShapeType="1"/>
          </p:cNvSpPr>
          <p:nvPr/>
        </p:nvSpPr>
        <p:spPr bwMode="auto">
          <a:xfrm flipH="1">
            <a:off x="495300" y="5200650"/>
            <a:ext cx="4318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Line 22"/>
          <p:cNvSpPr>
            <a:spLocks noChangeShapeType="1"/>
          </p:cNvSpPr>
          <p:nvPr/>
        </p:nvSpPr>
        <p:spPr bwMode="auto">
          <a:xfrm>
            <a:off x="3676650" y="5146675"/>
            <a:ext cx="501650" cy="53181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Line 21"/>
          <p:cNvSpPr>
            <a:spLocks noChangeShapeType="1"/>
          </p:cNvSpPr>
          <p:nvPr/>
        </p:nvSpPr>
        <p:spPr bwMode="auto">
          <a:xfrm flipH="1">
            <a:off x="3001963" y="5146675"/>
            <a:ext cx="4318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2608263" y="3146425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15</a:t>
            </a: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2619375" y="318135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1</a:t>
            </a:r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auto">
          <a:xfrm>
            <a:off x="2603500" y="319405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</a:t>
            </a: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2681288" y="319405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36</a:t>
            </a:r>
          </a:p>
        </p:txBody>
      </p:sp>
      <p:sp>
        <p:nvSpPr>
          <p:cNvPr id="14" name="Oval 7"/>
          <p:cNvSpPr>
            <a:spLocks noChangeArrowheads="1"/>
          </p:cNvSpPr>
          <p:nvPr/>
        </p:nvSpPr>
        <p:spPr bwMode="auto">
          <a:xfrm>
            <a:off x="2638425" y="3119438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7</a:t>
            </a:r>
          </a:p>
        </p:txBody>
      </p:sp>
      <p:sp>
        <p:nvSpPr>
          <p:cNvPr id="34" name="Flowchart: Summing Junction 33"/>
          <p:cNvSpPr/>
          <p:nvPr/>
        </p:nvSpPr>
        <p:spPr>
          <a:xfrm>
            <a:off x="304800" y="5649913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" name="Flowchart: Summing Junction 29"/>
          <p:cNvSpPr/>
          <p:nvPr/>
        </p:nvSpPr>
        <p:spPr>
          <a:xfrm>
            <a:off x="901700" y="4881563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" name="Flowchart: Summing Junction 27"/>
          <p:cNvSpPr/>
          <p:nvPr/>
        </p:nvSpPr>
        <p:spPr>
          <a:xfrm>
            <a:off x="3402013" y="4827588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" name="Flowchart: Summing Junction 28"/>
          <p:cNvSpPr/>
          <p:nvPr/>
        </p:nvSpPr>
        <p:spPr>
          <a:xfrm>
            <a:off x="4552950" y="4827588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Flowchart: Summing Junction 30"/>
          <p:cNvSpPr/>
          <p:nvPr/>
        </p:nvSpPr>
        <p:spPr>
          <a:xfrm>
            <a:off x="2332038" y="4878388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Flowchart: Summing Junction 1"/>
          <p:cNvSpPr/>
          <p:nvPr/>
        </p:nvSpPr>
        <p:spPr>
          <a:xfrm>
            <a:off x="1643063" y="4017963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" name="Flowchart: Summing Junction 23"/>
          <p:cNvSpPr/>
          <p:nvPr/>
        </p:nvSpPr>
        <p:spPr>
          <a:xfrm>
            <a:off x="3886200" y="3984625"/>
            <a:ext cx="381000" cy="293688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" name="Flowchart: Summing Junction 34"/>
          <p:cNvSpPr/>
          <p:nvPr/>
        </p:nvSpPr>
        <p:spPr>
          <a:xfrm>
            <a:off x="1455738" y="5649913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" name="Flowchart: Summing Junction 37"/>
          <p:cNvSpPr/>
          <p:nvPr/>
        </p:nvSpPr>
        <p:spPr>
          <a:xfrm>
            <a:off x="2811463" y="5595938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" name="Flowchart: Summing Junction 38"/>
          <p:cNvSpPr/>
          <p:nvPr/>
        </p:nvSpPr>
        <p:spPr>
          <a:xfrm>
            <a:off x="3962400" y="5595938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" name="Flowchart: Summing Junction 26"/>
          <p:cNvSpPr/>
          <p:nvPr/>
        </p:nvSpPr>
        <p:spPr>
          <a:xfrm>
            <a:off x="2681288" y="3251200"/>
            <a:ext cx="381000" cy="293688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" name="Rectangle 58"/>
          <p:cNvSpPr>
            <a:spLocks noRot="1" noChangeArrowheads="1"/>
          </p:cNvSpPr>
          <p:nvPr/>
        </p:nvSpPr>
        <p:spPr bwMode="auto">
          <a:xfrm>
            <a:off x="5011738" y="2684463"/>
            <a:ext cx="3983037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57200" indent="-457200" algn="just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Ø"/>
            </a:pPr>
            <a:r>
              <a:rPr lang="en-US" sz="3200">
                <a:latin typeface="Calibri" pitchFamily="34" charset="0"/>
              </a:rPr>
              <a:t>Nếu node cần thêm </a:t>
            </a:r>
            <a:r>
              <a:rPr lang="en-US" sz="3200">
                <a:solidFill>
                  <a:srgbClr val="FF3300"/>
                </a:solidFill>
                <a:latin typeface="Calibri" pitchFamily="34" charset="0"/>
              </a:rPr>
              <a:t>nhỏ hơn</a:t>
            </a:r>
            <a:r>
              <a:rPr lang="en-US" sz="3200">
                <a:latin typeface="Calibri" pitchFamily="34" charset="0"/>
              </a:rPr>
              <a:t> node đang xét thì thêm về </a:t>
            </a:r>
            <a:r>
              <a:rPr lang="en-US" sz="3200">
                <a:solidFill>
                  <a:srgbClr val="FF3300"/>
                </a:solidFill>
                <a:latin typeface="Calibri" pitchFamily="34" charset="0"/>
              </a:rPr>
              <a:t>bên trái</a:t>
            </a:r>
            <a:endParaRPr lang="en-US" sz="3200">
              <a:latin typeface="Calibri" pitchFamily="34" charset="0"/>
            </a:endParaRPr>
          </a:p>
          <a:p>
            <a:pPr marL="457200" indent="-457200" algn="just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Ø"/>
            </a:pPr>
            <a:r>
              <a:rPr lang="en-US" sz="3200">
                <a:latin typeface="Calibri" pitchFamily="34" charset="0"/>
              </a:rPr>
              <a:t>Ngược lại thì thêm về </a:t>
            </a:r>
            <a:r>
              <a:rPr lang="en-US" sz="3200">
                <a:solidFill>
                  <a:srgbClr val="FF3300"/>
                </a:solidFill>
                <a:latin typeface="Calibri" pitchFamily="34" charset="0"/>
              </a:rPr>
              <a:t>bên phải</a:t>
            </a:r>
            <a:endParaRPr lang="en-US" sz="3200"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7037E-6 L 0.10295 -3.7037E-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3900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7037E-6 L 0.13264 0.1064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2" y="5324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0.11771 0.11158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85" y="5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9" presetClass="path" presetSubtype="0" accel="50000" decel="5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11771 0.11158 L 0.00104 0.00047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33" y="-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66" presetID="16" presetClass="entr" presetSubtype="21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95 -1.11111E-6 L 0.20295 -1.11111E-6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0.12239 0.10787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28" y="5394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9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0046 L -0.13125 0.11204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15" y="5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xit" presetSubtype="2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49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125 0.11204 L -0.00729 0.00047 " pathEditMode="relative" rAng="0" ptsTypes="AA">
                                      <p:cBhvr>
                                        <p:cTn id="10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98" y="-5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16" presetClass="entr" presetSubtype="21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3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295 -2.22222E-6 L 0.30295 -2.22222E-6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path" presetSubtype="0" accel="50000" decel="5000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0046 L -0.10625 0.12315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65" y="6134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0.02222 L -0.11701 0.1132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34" y="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path" presetSubtype="0" accel="50000" decel="5000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896 0.12315 L -0.19167 0.25602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5" y="6644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9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701 0.1132 L -0.20035 0.22431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 nodeType="clickPar">
                      <p:stCondLst>
                        <p:cond delay="indefinite"/>
                      </p:stCondLst>
                      <p:childTnLst>
                        <p:par>
                          <p:cTn id="1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16" presetClass="exit" presetSubtype="21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56" presetClass="path" presetSubtype="0" accel="50000" decel="5000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833 0.24444 L 0 4.44444E-6 " pathEditMode="relative" rAng="0" ptsTypes="AA">
                                      <p:cBhvr>
                                        <p:cTn id="1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17" y="-1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16" presetClass="entr" presetSubtype="21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 nodeType="clickPar">
                      <p:stCondLst>
                        <p:cond delay="indefinite"/>
                      </p:stCondLst>
                      <p:childTnLst>
                        <p:par>
                          <p:cTn id="1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295 -2.22222E-6 L 0.41961 -2.22222E-6 " pathEditMode="relative" rAng="0" ptsTypes="AA">
                                      <p:cBhvr>
                                        <p:cTn id="1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 nodeType="clickPar">
                      <p:stCondLst>
                        <p:cond delay="indefinite"/>
                      </p:stCondLst>
                      <p:childTnLst>
                        <p:par>
                          <p:cTn id="1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0.12239 0.10348 " pathEditMode="relative" rAng="0" ptsTypes="AA">
                                      <p:cBhvr>
                                        <p:cTn id="16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1" y="5162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49" presetClass="path" presetSubtype="0" accel="50000" decel="5000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0046 L 0.11041 0.10093 " pathEditMode="relative" rAng="0" ptsTypes="AA">
                                      <p:cBhvr>
                                        <p:cTn id="16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69" y="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 nodeType="clickPar">
                      <p:stCondLst>
                        <p:cond delay="indefinite"/>
                      </p:stCondLst>
                      <p:childTnLst>
                        <p:par>
                          <p:cTn id="1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246 0.12431 L 0.07239 0.23681 " pathEditMode="relative" rAng="0" ptsTypes="AA">
                                      <p:cBhvr>
                                        <p:cTn id="17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3" y="5625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49" presetClass="path" presetSubtype="0" accel="50000" decel="5000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771 0.11158 L 0.05937 0.22269 " pathEditMode="relative" rAng="0" ptsTypes="AA">
                                      <p:cBhvr>
                                        <p:cTn id="17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 nodeType="clickPar">
                      <p:stCondLst>
                        <p:cond delay="indefinite"/>
                      </p:stCondLst>
                      <p:childTnLst>
                        <p:par>
                          <p:cTn id="1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 nodeType="clickPar">
                      <p:stCondLst>
                        <p:cond delay="indefinite"/>
                      </p:stCondLst>
                      <p:childTnLst>
                        <p:par>
                          <p:cTn id="1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5" presetID="16" presetClass="exit" presetSubtype="21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56" presetClass="path" presetSubtype="0" accel="50000" decel="5000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37 0.22269 L 0.00104 0.00047 " pathEditMode="relative" rAng="0" ptsTypes="AA">
                                      <p:cBhvr>
                                        <p:cTn id="1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-1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1" presetID="16" presetClass="entr" presetSubtype="21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 nodeType="clickPar">
                      <p:stCondLst>
                        <p:cond delay="indefinite"/>
                      </p:stCondLst>
                      <p:childTnLst>
                        <p:par>
                          <p:cTn id="2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6" grpId="0" animBg="1"/>
      <p:bldP spid="18" grpId="0" animBg="1"/>
      <p:bldP spid="21" grpId="0" animBg="1"/>
      <p:bldP spid="20" grpId="0" animBg="1"/>
      <p:bldP spid="22" grpId="0" animBg="1"/>
      <p:bldP spid="22" grpId="1" animBg="1"/>
      <p:bldP spid="22" grpId="2" animBg="1"/>
      <p:bldP spid="22" grpId="3" animBg="1"/>
      <p:bldP spid="22" grpId="4" animBg="1"/>
      <p:bldP spid="26" grpId="0" animBg="1"/>
      <p:bldP spid="26" grpId="1" animBg="1"/>
      <p:bldP spid="26" grpId="2" animBg="1"/>
      <p:bldP spid="26" grpId="3" animBg="1"/>
      <p:bldP spid="26" grpId="4" animBg="1"/>
      <p:bldP spid="26" grpId="5" animBg="1"/>
      <p:bldP spid="26" grpId="6" animBg="1"/>
      <p:bldP spid="26" grpId="7" animBg="1"/>
      <p:bldP spid="26" grpId="8" animBg="1"/>
      <p:bldP spid="26" grpId="9" animBg="1"/>
      <p:bldP spid="26" grpId="10" animBg="1"/>
      <p:bldP spid="26" grpId="11" animBg="1"/>
      <p:bldP spid="26" grpId="12" animBg="1"/>
      <p:bldP spid="26" grpId="13" animBg="1"/>
      <p:bldP spid="26" grpId="14" animBg="1"/>
      <p:bldP spid="26" grpId="15" animBg="1"/>
      <p:bldP spid="26" grpId="16" animBg="1"/>
      <p:bldP spid="26" grpId="17" animBg="1"/>
      <p:bldP spid="33" grpId="0" animBg="1"/>
      <p:bldP spid="32" grpId="0" animBg="1"/>
      <p:bldP spid="36" grpId="0" animBg="1"/>
      <p:bldP spid="37" grpId="0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2" grpId="0" animBg="1"/>
      <p:bldP spid="12" grpId="1" animBg="1"/>
      <p:bldP spid="11" grpId="0" animBg="1"/>
      <p:bldP spid="11" grpId="1" animBg="1"/>
      <p:bldP spid="14" grpId="0" animBg="1"/>
      <p:bldP spid="34" grpId="0" animBg="1"/>
      <p:bldP spid="30" grpId="0" animBg="1"/>
      <p:bldP spid="30" grpId="1" animBg="1"/>
      <p:bldP spid="28" grpId="0" animBg="1"/>
      <p:bldP spid="28" grpId="1" animBg="1"/>
      <p:bldP spid="29" grpId="0" animBg="1"/>
      <p:bldP spid="31" grpId="0" animBg="1"/>
      <p:bldP spid="2" grpId="0" animBg="1"/>
      <p:bldP spid="2" grpId="1" animBg="1"/>
      <p:bldP spid="24" grpId="0" animBg="1"/>
      <p:bldP spid="24" grpId="1" animBg="1"/>
      <p:bldP spid="35" grpId="0" animBg="1"/>
      <p:bldP spid="38" grpId="0" animBg="1"/>
      <p:bldP spid="39" grpId="0" animBg="1"/>
      <p:bldP spid="27" grpId="0" animBg="1"/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15925" y="191589"/>
            <a:ext cx="8229600" cy="875211"/>
          </a:xfrm>
        </p:spPr>
        <p:txBody>
          <a:bodyPr/>
          <a:lstStyle/>
          <a:p>
            <a:pPr algn="l" eaLnBrk="1" hangingPunct="1"/>
            <a:r>
              <a:rPr lang="en-US" sz="3600" dirty="0" smtClean="0"/>
              <a:t>a. Ý </a:t>
            </a:r>
            <a:r>
              <a:rPr lang="en-US" sz="3600" dirty="0" err="1" smtClean="0"/>
              <a:t>tưởng</a:t>
            </a:r>
            <a:r>
              <a:rPr lang="en-US" sz="3600" dirty="0" smtClean="0"/>
              <a:t> </a:t>
            </a:r>
            <a:r>
              <a:rPr lang="en-US" sz="3600" dirty="0" err="1" smtClean="0"/>
              <a:t>thuật</a:t>
            </a:r>
            <a:r>
              <a:rPr lang="en-US" sz="3600" dirty="0" smtClean="0"/>
              <a:t> </a:t>
            </a:r>
            <a:r>
              <a:rPr lang="en-US" sz="3600" dirty="0" err="1" smtClean="0"/>
              <a:t>toán</a:t>
            </a:r>
            <a:r>
              <a:rPr lang="en-US" sz="3600" dirty="0" smtClean="0"/>
              <a:t> </a:t>
            </a:r>
            <a:r>
              <a:rPr lang="en-US" sz="3600" dirty="0" err="1" smtClean="0"/>
              <a:t>thêm</a:t>
            </a:r>
            <a:r>
              <a:rPr lang="en-US" sz="3600" dirty="0" smtClean="0"/>
              <a:t> 1 node </a:t>
            </a:r>
            <a:r>
              <a:rPr lang="en-US" sz="3600" dirty="0" err="1" smtClean="0"/>
              <a:t>có</a:t>
            </a:r>
            <a:r>
              <a:rPr lang="en-US" sz="3600" dirty="0" smtClean="0"/>
              <a:t> </a:t>
            </a:r>
            <a:r>
              <a:rPr lang="en-US" sz="3600" dirty="0" err="1" smtClean="0"/>
              <a:t>giá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 smtClean="0"/>
              <a:t>       </a:t>
            </a:r>
            <a:r>
              <a:rPr lang="en-US" sz="3600" dirty="0" err="1" smtClean="0"/>
              <a:t>trị</a:t>
            </a:r>
            <a:r>
              <a:rPr lang="en-US" sz="3600" dirty="0" smtClean="0"/>
              <a:t>  x </a:t>
            </a:r>
            <a:r>
              <a:rPr lang="en-US" sz="3600" dirty="0" err="1" smtClean="0"/>
              <a:t>vào</a:t>
            </a:r>
            <a:r>
              <a:rPr lang="en-US" sz="3600" dirty="0" smtClean="0"/>
              <a:t> </a:t>
            </a:r>
            <a:r>
              <a:rPr lang="en-US" sz="3600" dirty="0" err="1" smtClean="0"/>
              <a:t>cây</a:t>
            </a:r>
            <a:r>
              <a:rPr lang="en-US" sz="3600" dirty="0" smtClean="0"/>
              <a:t> </a:t>
            </a:r>
            <a:r>
              <a:rPr lang="en-US" sz="3600" dirty="0" err="1" smtClean="0"/>
              <a:t>gốc</a:t>
            </a:r>
            <a:r>
              <a:rPr lang="en-US" sz="3600" dirty="0" smtClean="0"/>
              <a:t> root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897" y="3765550"/>
            <a:ext cx="4114800" cy="2811462"/>
          </a:xfrm>
        </p:spPr>
        <p:txBody>
          <a:bodyPr/>
          <a:lstStyle/>
          <a:p>
            <a:pPr eaLnBrk="1" hangingPunct="1"/>
            <a:r>
              <a:rPr lang="en-US" sz="2200" dirty="0" err="1" smtClean="0"/>
              <a:t>Bước</a:t>
            </a:r>
            <a:r>
              <a:rPr lang="en-US" sz="2200" dirty="0" smtClean="0"/>
              <a:t> 1: </a:t>
            </a:r>
            <a:r>
              <a:rPr lang="en-US" sz="2200" dirty="0" err="1" smtClean="0"/>
              <a:t>Tìm</a:t>
            </a:r>
            <a:r>
              <a:rPr lang="en-US" sz="2200" dirty="0" smtClean="0"/>
              <a:t> </a:t>
            </a:r>
            <a:r>
              <a:rPr lang="en-US" sz="2200" dirty="0" err="1" smtClean="0"/>
              <a:t>vị</a:t>
            </a:r>
            <a:r>
              <a:rPr lang="en-US" sz="2200" dirty="0" smtClean="0"/>
              <a:t> </a:t>
            </a:r>
            <a:r>
              <a:rPr lang="en-US" sz="2200" dirty="0" err="1" smtClean="0"/>
              <a:t>trí</a:t>
            </a:r>
            <a:r>
              <a:rPr lang="en-US" sz="2200" dirty="0" smtClean="0"/>
              <a:t> node </a:t>
            </a:r>
            <a:r>
              <a:rPr lang="en-US" sz="2200" dirty="0" err="1" smtClean="0"/>
              <a:t>để</a:t>
            </a:r>
            <a:r>
              <a:rPr lang="en-US" sz="2200" dirty="0" smtClean="0"/>
              <a:t> </a:t>
            </a:r>
            <a:r>
              <a:rPr lang="en-US" sz="2200" dirty="0" err="1" smtClean="0"/>
              <a:t>thêm</a:t>
            </a:r>
            <a:r>
              <a:rPr lang="en-US" sz="2200" dirty="0" smtClean="0"/>
              <a:t> </a:t>
            </a:r>
            <a:r>
              <a:rPr lang="en-US" sz="2200" dirty="0" err="1" smtClean="0"/>
              <a:t>vào</a:t>
            </a:r>
            <a:endParaRPr lang="en-US" sz="2200" dirty="0" smtClean="0"/>
          </a:p>
          <a:p>
            <a:pPr eaLnBrk="1" hangingPunct="1"/>
            <a:r>
              <a:rPr lang="en-US" sz="2200" dirty="0" err="1" smtClean="0"/>
              <a:t>Bước</a:t>
            </a:r>
            <a:r>
              <a:rPr lang="en-US" sz="2200" dirty="0" smtClean="0"/>
              <a:t> 2: </a:t>
            </a:r>
            <a:r>
              <a:rPr lang="en-US" sz="2200" dirty="0" err="1" smtClean="0"/>
              <a:t>Tạo</a:t>
            </a:r>
            <a:r>
              <a:rPr lang="en-US" sz="2200" dirty="0" smtClean="0"/>
              <a:t> node </a:t>
            </a:r>
            <a:r>
              <a:rPr lang="en-US" sz="2200" dirty="0" err="1" smtClean="0"/>
              <a:t>mới</a:t>
            </a:r>
            <a:r>
              <a:rPr lang="en-US" sz="2200" dirty="0" smtClean="0"/>
              <a:t> </a:t>
            </a:r>
            <a:r>
              <a:rPr lang="en-US" sz="2200" dirty="0" err="1" smtClean="0"/>
              <a:t>để</a:t>
            </a:r>
            <a:r>
              <a:rPr lang="en-US" sz="2200" dirty="0" smtClean="0"/>
              <a:t> </a:t>
            </a:r>
            <a:r>
              <a:rPr lang="en-US" sz="2200" dirty="0" err="1" smtClean="0"/>
              <a:t>thêm</a:t>
            </a:r>
            <a:r>
              <a:rPr lang="en-US" sz="2200" dirty="0" smtClean="0"/>
              <a:t> </a:t>
            </a:r>
            <a:r>
              <a:rPr lang="en-US" sz="2200" dirty="0" err="1" smtClean="0"/>
              <a:t>vào</a:t>
            </a:r>
            <a:r>
              <a:rPr lang="en-US" sz="2200" dirty="0" smtClean="0"/>
              <a:t> </a:t>
            </a:r>
            <a:r>
              <a:rPr lang="en-US" sz="2200" dirty="0" err="1" smtClean="0"/>
              <a:t>vị</a:t>
            </a:r>
            <a:r>
              <a:rPr lang="en-US" sz="2200" dirty="0" smtClean="0"/>
              <a:t>  </a:t>
            </a:r>
            <a:r>
              <a:rPr lang="en-US" sz="2200" dirty="0" err="1" smtClean="0"/>
              <a:t>trí</a:t>
            </a:r>
            <a:r>
              <a:rPr lang="en-US" sz="2200" dirty="0" smtClean="0"/>
              <a:t> </a:t>
            </a:r>
            <a:r>
              <a:rPr lang="en-US" sz="2200" dirty="0" err="1" smtClean="0"/>
              <a:t>vừa</a:t>
            </a:r>
            <a:r>
              <a:rPr lang="en-US" sz="2200" dirty="0" smtClean="0"/>
              <a:t> </a:t>
            </a:r>
            <a:r>
              <a:rPr lang="en-US" sz="2200" dirty="0" err="1" smtClean="0"/>
              <a:t>tìm</a:t>
            </a:r>
            <a:r>
              <a:rPr lang="en-US" sz="2200" dirty="0" smtClean="0"/>
              <a:t>. </a:t>
            </a:r>
            <a:r>
              <a:rPr lang="en-US" sz="2200" dirty="0" err="1" smtClean="0"/>
              <a:t>Lúc</a:t>
            </a:r>
            <a:r>
              <a:rPr lang="en-US" sz="2200" dirty="0" smtClean="0"/>
              <a:t> </a:t>
            </a:r>
            <a:r>
              <a:rPr lang="en-US" sz="2200" dirty="0" err="1" smtClean="0"/>
              <a:t>này</a:t>
            </a:r>
            <a:r>
              <a:rPr lang="en-US" sz="2200" dirty="0" smtClean="0"/>
              <a:t> node </a:t>
            </a:r>
            <a:r>
              <a:rPr lang="en-US" sz="2200" dirty="0" err="1" smtClean="0"/>
              <a:t>mới</a:t>
            </a:r>
            <a:r>
              <a:rPr lang="en-US" sz="2200" dirty="0" smtClean="0"/>
              <a:t> </a:t>
            </a:r>
            <a:r>
              <a:rPr lang="en-US" sz="2200" dirty="0" err="1" smtClean="0"/>
              <a:t>thêm</a:t>
            </a:r>
            <a:r>
              <a:rPr lang="en-US" sz="2200" dirty="0" smtClean="0"/>
              <a:t> </a:t>
            </a:r>
            <a:r>
              <a:rPr lang="en-US" sz="2200" dirty="0" err="1" smtClean="0"/>
              <a:t>vào</a:t>
            </a:r>
            <a:r>
              <a:rPr lang="en-US" sz="2200" dirty="0" smtClean="0"/>
              <a:t> </a:t>
            </a:r>
            <a:r>
              <a:rPr lang="en-US" sz="2200" dirty="0" err="1" smtClean="0"/>
              <a:t>cây</a:t>
            </a:r>
            <a:r>
              <a:rPr lang="en-US" sz="2200" dirty="0" smtClean="0"/>
              <a:t> </a:t>
            </a:r>
            <a:r>
              <a:rPr lang="en-US" sz="2200" dirty="0" err="1" smtClean="0"/>
              <a:t>sẽ</a:t>
            </a:r>
            <a:r>
              <a:rPr lang="en-US" sz="2200" dirty="0" smtClean="0"/>
              <a:t> </a:t>
            </a:r>
            <a:r>
              <a:rPr lang="en-US" sz="2200" dirty="0" err="1" smtClean="0"/>
              <a:t>là</a:t>
            </a:r>
            <a:r>
              <a:rPr lang="en-US" sz="2200" dirty="0" smtClean="0"/>
              <a:t> node </a:t>
            </a:r>
            <a:r>
              <a:rPr lang="en-US" sz="2200" dirty="0" err="1" smtClean="0"/>
              <a:t>lá</a:t>
            </a:r>
            <a:r>
              <a:rPr lang="en-US" sz="2200" dirty="0" smtClean="0"/>
              <a:t> </a:t>
            </a:r>
            <a:r>
              <a:rPr lang="en-US" sz="2200" dirty="0" err="1" smtClean="0"/>
              <a:t>của</a:t>
            </a:r>
            <a:r>
              <a:rPr lang="en-US" sz="2200" dirty="0" smtClean="0"/>
              <a:t> </a:t>
            </a:r>
            <a:r>
              <a:rPr lang="en-US" sz="2200" dirty="0" err="1" smtClean="0"/>
              <a:t>cây</a:t>
            </a:r>
            <a:r>
              <a:rPr lang="en-US" sz="2200" dirty="0" smtClean="0"/>
              <a:t>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5875" y="1431925"/>
            <a:ext cx="5013325" cy="4572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Line 16"/>
          <p:cNvSpPr>
            <a:spLocks noChangeShapeType="1"/>
          </p:cNvSpPr>
          <p:nvPr/>
        </p:nvSpPr>
        <p:spPr bwMode="auto">
          <a:xfrm flipH="1">
            <a:off x="1722438" y="2889250"/>
            <a:ext cx="792162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Line 18"/>
          <p:cNvSpPr>
            <a:spLocks noChangeShapeType="1"/>
          </p:cNvSpPr>
          <p:nvPr/>
        </p:nvSpPr>
        <p:spPr bwMode="auto">
          <a:xfrm flipH="1">
            <a:off x="930275" y="3752850"/>
            <a:ext cx="433388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Line 17"/>
          <p:cNvSpPr>
            <a:spLocks noChangeShapeType="1"/>
          </p:cNvSpPr>
          <p:nvPr/>
        </p:nvSpPr>
        <p:spPr bwMode="auto">
          <a:xfrm>
            <a:off x="2900363" y="2901950"/>
            <a:ext cx="838200" cy="4905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Line 19"/>
          <p:cNvSpPr>
            <a:spLocks noChangeShapeType="1"/>
          </p:cNvSpPr>
          <p:nvPr/>
        </p:nvSpPr>
        <p:spPr bwMode="auto">
          <a:xfrm>
            <a:off x="1722438" y="3752850"/>
            <a:ext cx="504825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27" name="Group 49"/>
          <p:cNvGraphicFramePr>
            <a:graphicFrameLocks/>
          </p:cNvGraphicFramePr>
          <p:nvPr/>
        </p:nvGraphicFramePr>
        <p:xfrm>
          <a:off x="355600" y="1746250"/>
          <a:ext cx="4419600" cy="528638"/>
        </p:xfrm>
        <a:graphic>
          <a:graphicData uri="http://schemas.openxmlformats.org/drawingml/2006/table">
            <a:tbl>
              <a:tblPr/>
              <a:tblGrid>
                <a:gridCol w="884512"/>
                <a:gridCol w="883032"/>
                <a:gridCol w="884512"/>
                <a:gridCol w="885991"/>
                <a:gridCol w="881553"/>
              </a:tblGrid>
              <a:tr h="528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7</a:t>
                      </a:r>
                    </a:p>
                  </a:txBody>
                  <a:tcPr marT="45428" marB="454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36</a:t>
                      </a:r>
                    </a:p>
                  </a:txBody>
                  <a:tcPr marT="45428" marB="454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T="45428" marB="454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428" marB="454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15</a:t>
                      </a:r>
                    </a:p>
                  </a:txBody>
                  <a:tcPr marT="45428" marB="454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" name="Line 22"/>
          <p:cNvSpPr>
            <a:spLocks noChangeShapeType="1"/>
          </p:cNvSpPr>
          <p:nvPr/>
        </p:nvSpPr>
        <p:spPr bwMode="auto">
          <a:xfrm>
            <a:off x="4054475" y="3752850"/>
            <a:ext cx="501650" cy="53181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Line 21"/>
          <p:cNvSpPr>
            <a:spLocks noChangeShapeType="1"/>
          </p:cNvSpPr>
          <p:nvPr/>
        </p:nvSpPr>
        <p:spPr bwMode="auto">
          <a:xfrm flipH="1">
            <a:off x="3379788" y="3752850"/>
            <a:ext cx="4318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" name="Line 50"/>
          <p:cNvSpPr>
            <a:spLocks noChangeShapeType="1"/>
          </p:cNvSpPr>
          <p:nvPr/>
        </p:nvSpPr>
        <p:spPr bwMode="auto">
          <a:xfrm flipV="1">
            <a:off x="777875" y="2270125"/>
            <a:ext cx="0" cy="358775"/>
          </a:xfrm>
          <a:prstGeom prst="line">
            <a:avLst/>
          </a:prstGeom>
          <a:noFill/>
          <a:ln w="76200" cmpd="tri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Left Arrow 30"/>
          <p:cNvSpPr/>
          <p:nvPr/>
        </p:nvSpPr>
        <p:spPr>
          <a:xfrm>
            <a:off x="3044825" y="2493963"/>
            <a:ext cx="935038" cy="50641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/>
              <a:t>root</a:t>
            </a:r>
          </a:p>
        </p:txBody>
      </p:sp>
      <p:sp>
        <p:nvSpPr>
          <p:cNvPr id="32" name="Line 22"/>
          <p:cNvSpPr>
            <a:spLocks noChangeShapeType="1"/>
          </p:cNvSpPr>
          <p:nvPr/>
        </p:nvSpPr>
        <p:spPr bwMode="auto">
          <a:xfrm>
            <a:off x="957263" y="4575175"/>
            <a:ext cx="501650" cy="53181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Line 21"/>
          <p:cNvSpPr>
            <a:spLocks noChangeShapeType="1"/>
          </p:cNvSpPr>
          <p:nvPr/>
        </p:nvSpPr>
        <p:spPr bwMode="auto">
          <a:xfrm flipH="1">
            <a:off x="282575" y="4575175"/>
            <a:ext cx="4318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Line 22"/>
          <p:cNvSpPr>
            <a:spLocks noChangeShapeType="1"/>
          </p:cNvSpPr>
          <p:nvPr/>
        </p:nvSpPr>
        <p:spPr bwMode="auto">
          <a:xfrm>
            <a:off x="3463925" y="4521200"/>
            <a:ext cx="501650" cy="53181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Line 21"/>
          <p:cNvSpPr>
            <a:spLocks noChangeShapeType="1"/>
          </p:cNvSpPr>
          <p:nvPr/>
        </p:nvSpPr>
        <p:spPr bwMode="auto">
          <a:xfrm flipH="1">
            <a:off x="2789238" y="4521200"/>
            <a:ext cx="4318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Oval 11"/>
          <p:cNvSpPr>
            <a:spLocks noChangeArrowheads="1"/>
          </p:cNvSpPr>
          <p:nvPr/>
        </p:nvSpPr>
        <p:spPr bwMode="auto">
          <a:xfrm>
            <a:off x="2395538" y="252095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15</a:t>
            </a:r>
          </a:p>
        </p:txBody>
      </p:sp>
      <p:sp>
        <p:nvSpPr>
          <p:cNvPr id="37" name="Oval 10"/>
          <p:cNvSpPr>
            <a:spLocks noChangeArrowheads="1"/>
          </p:cNvSpPr>
          <p:nvPr/>
        </p:nvSpPr>
        <p:spPr bwMode="auto">
          <a:xfrm>
            <a:off x="2406650" y="2555875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1</a:t>
            </a:r>
          </a:p>
        </p:txBody>
      </p:sp>
      <p:sp>
        <p:nvSpPr>
          <p:cNvPr id="38" name="Oval 8"/>
          <p:cNvSpPr>
            <a:spLocks noChangeArrowheads="1"/>
          </p:cNvSpPr>
          <p:nvPr/>
        </p:nvSpPr>
        <p:spPr bwMode="auto">
          <a:xfrm>
            <a:off x="2390775" y="2568575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</a:t>
            </a:r>
          </a:p>
        </p:txBody>
      </p:sp>
      <p:sp>
        <p:nvSpPr>
          <p:cNvPr id="39" name="Oval 38"/>
          <p:cNvSpPr>
            <a:spLocks noChangeArrowheads="1"/>
          </p:cNvSpPr>
          <p:nvPr/>
        </p:nvSpPr>
        <p:spPr bwMode="auto">
          <a:xfrm>
            <a:off x="2468563" y="2568575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36</a:t>
            </a:r>
          </a:p>
        </p:txBody>
      </p:sp>
      <p:sp>
        <p:nvSpPr>
          <p:cNvPr id="40" name="Oval 7"/>
          <p:cNvSpPr>
            <a:spLocks noChangeArrowheads="1"/>
          </p:cNvSpPr>
          <p:nvPr/>
        </p:nvSpPr>
        <p:spPr bwMode="auto">
          <a:xfrm>
            <a:off x="2425700" y="249396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7</a:t>
            </a:r>
          </a:p>
        </p:txBody>
      </p:sp>
      <p:sp>
        <p:nvSpPr>
          <p:cNvPr id="41" name="Flowchart: Summing Junction 40"/>
          <p:cNvSpPr/>
          <p:nvPr/>
        </p:nvSpPr>
        <p:spPr>
          <a:xfrm>
            <a:off x="92075" y="5024438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2" name="Flowchart: Summing Junction 41"/>
          <p:cNvSpPr/>
          <p:nvPr/>
        </p:nvSpPr>
        <p:spPr>
          <a:xfrm>
            <a:off x="688975" y="4256088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3" name="Flowchart: Summing Junction 42"/>
          <p:cNvSpPr/>
          <p:nvPr/>
        </p:nvSpPr>
        <p:spPr>
          <a:xfrm>
            <a:off x="3189288" y="4202113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4" name="Flowchart: Summing Junction 43"/>
          <p:cNvSpPr/>
          <p:nvPr/>
        </p:nvSpPr>
        <p:spPr>
          <a:xfrm>
            <a:off x="4340225" y="4202113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Flowchart: Summing Junction 44"/>
          <p:cNvSpPr/>
          <p:nvPr/>
        </p:nvSpPr>
        <p:spPr>
          <a:xfrm>
            <a:off x="2119313" y="4252913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Flowchart: Summing Junction 45"/>
          <p:cNvSpPr/>
          <p:nvPr/>
        </p:nvSpPr>
        <p:spPr>
          <a:xfrm>
            <a:off x="1430338" y="3392488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Flowchart: Summing Junction 46"/>
          <p:cNvSpPr/>
          <p:nvPr/>
        </p:nvSpPr>
        <p:spPr>
          <a:xfrm>
            <a:off x="3673475" y="3359150"/>
            <a:ext cx="381000" cy="293688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8" name="Flowchart: Summing Junction 47"/>
          <p:cNvSpPr/>
          <p:nvPr/>
        </p:nvSpPr>
        <p:spPr>
          <a:xfrm>
            <a:off x="1243013" y="5024438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9" name="Flowchart: Summing Junction 48"/>
          <p:cNvSpPr/>
          <p:nvPr/>
        </p:nvSpPr>
        <p:spPr>
          <a:xfrm>
            <a:off x="2598738" y="4970463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0" name="Flowchart: Summing Junction 49"/>
          <p:cNvSpPr/>
          <p:nvPr/>
        </p:nvSpPr>
        <p:spPr>
          <a:xfrm>
            <a:off x="3749675" y="4970463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" name="Flowchart: Summing Junction 50"/>
          <p:cNvSpPr/>
          <p:nvPr/>
        </p:nvSpPr>
        <p:spPr>
          <a:xfrm>
            <a:off x="2468563" y="2625725"/>
            <a:ext cx="381000" cy="293688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2" name="Rectangle 3"/>
          <p:cNvSpPr txBox="1">
            <a:spLocks noChangeArrowheads="1"/>
          </p:cNvSpPr>
          <p:nvPr/>
        </p:nvSpPr>
        <p:spPr bwMode="auto">
          <a:xfrm>
            <a:off x="5181600" y="836929"/>
            <a:ext cx="3716338" cy="340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en-US" b="1" dirty="0" err="1" smtClean="0">
                <a:solidFill>
                  <a:srgbClr val="C00000"/>
                </a:solidFill>
              </a:rPr>
              <a:t>typedef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struct</a:t>
            </a:r>
            <a:r>
              <a:rPr lang="en-US" b="1" dirty="0" smtClean="0">
                <a:solidFill>
                  <a:srgbClr val="C00000"/>
                </a:solidFill>
              </a:rPr>
              <a:t> Node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b="1" dirty="0" smtClean="0">
                <a:solidFill>
                  <a:srgbClr val="C00000"/>
                </a:solidFill>
              </a:rPr>
              <a:t>{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b="1" dirty="0" smtClean="0">
                <a:solidFill>
                  <a:srgbClr val="C00000"/>
                </a:solidFill>
              </a:rPr>
              <a:t>	</a:t>
            </a:r>
            <a:r>
              <a:rPr lang="en-US" b="1" dirty="0" err="1" smtClean="0">
                <a:solidFill>
                  <a:srgbClr val="C00000"/>
                </a:solidFill>
              </a:rPr>
              <a:t>int</a:t>
            </a:r>
            <a:r>
              <a:rPr lang="en-US" b="1" dirty="0" smtClean="0">
                <a:solidFill>
                  <a:srgbClr val="C00000"/>
                </a:solidFill>
              </a:rPr>
              <a:t> key;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b="1" dirty="0" smtClean="0">
                <a:solidFill>
                  <a:srgbClr val="C00000"/>
                </a:solidFill>
              </a:rPr>
              <a:t>	Node *left, *right;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b="1" dirty="0" smtClean="0">
                <a:solidFill>
                  <a:srgbClr val="C00000"/>
                </a:solidFill>
              </a:rPr>
              <a:t>} *Tree;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7037E-6 L 0.10295 -3.7037E-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3900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7037E-6 L 0.13264 0.10648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2" y="532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0.11771 0.11158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85" y="5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49" presetClass="path" presetSubtype="0" accel="50000" decel="5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11771 0.11158 L 0.00104 0.00047 " pathEditMode="relative" rAng="0" ptsTypes="AA"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33" y="-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81" presetID="16" presetClass="entr" presetSubtype="21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95 -1.11111E-6 L 0.20295 -1.11111E-6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0.12239 0.10787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28" y="5394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9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0046 L -0.13125 0.11204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15" y="5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xit" presetSubtype="2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49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125 0.11204 L -0.00729 0.00047 " pathEditMode="relative" rAng="0" ptsTypes="AA">
                                      <p:cBhvr>
                                        <p:cTn id="1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98" y="-5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16" presetClass="entr" presetSubtype="21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63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295 -2.22222E-6 L 0.30295 -2.22222E-6 " pathEditMode="relative" rAng="0" ptsTypes="AA">
                                      <p:cBhvr>
                                        <p:cTn id="13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path" presetSubtype="0" accel="50000" decel="5000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0046 L -0.10625 0.12315 " pathEditMode="relative" rAng="0" ptsTypes="AA">
                                      <p:cBhvr>
                                        <p:cTn id="13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65" y="6134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0.02222 L -0.11701 0.1132 " pathEditMode="relative" rAng="0" ptsTypes="AA">
                                      <p:cBhvr>
                                        <p:cTn id="13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34" y="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path" presetSubtype="0" accel="50000" decel="5000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896 0.12315 L -0.19167 0.25602 " pathEditMode="relative" rAng="0" ptsTypes="AA">
                                      <p:cBhvr>
                                        <p:cTn id="14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5" y="6644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49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701 0.1132 L -0.20035 0.22431 " pathEditMode="relative" rAng="0" ptsTypes="AA">
                                      <p:cBhvr>
                                        <p:cTn id="14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 nodeType="clickPar">
                      <p:stCondLst>
                        <p:cond delay="indefinite"/>
                      </p:stCondLst>
                      <p:childTnLst>
                        <p:par>
                          <p:cTn id="1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3" presetID="16" presetClass="exit" presetSubtype="21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56" presetClass="path" presetSubtype="0" accel="50000" decel="5000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833 0.24444 L 0 4.44444E-6 " pathEditMode="relative" rAng="0" ptsTypes="AA">
                                      <p:cBhvr>
                                        <p:cTn id="1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17" y="-1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9" presetID="16" presetClass="entr" presetSubtype="21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 nodeType="clickPar">
                      <p:stCondLst>
                        <p:cond delay="indefinite"/>
                      </p:stCondLst>
                      <p:childTnLst>
                        <p:par>
                          <p:cTn id="1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295 -2.22222E-6 L 0.41961 -2.22222E-6 " pathEditMode="relative" rAng="0" ptsTypes="AA">
                                      <p:cBhvr>
                                        <p:cTn id="17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 nodeType="clickPar">
                      <p:stCondLst>
                        <p:cond delay="indefinite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0.12239 0.10348 " pathEditMode="relative" rAng="0" ptsTypes="AA">
                                      <p:cBhvr>
                                        <p:cTn id="18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1" y="5162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49" presetClass="path" presetSubtype="0" accel="50000" decel="5000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0046 L 0.11041 0.10093 " pathEditMode="relative" rAng="0" ptsTypes="AA">
                                      <p:cBhvr>
                                        <p:cTn id="18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69" y="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 nodeType="clickPar">
                      <p:stCondLst>
                        <p:cond delay="indefinite"/>
                      </p:stCondLst>
                      <p:childTnLst>
                        <p:par>
                          <p:cTn id="1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7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246 0.12431 L 0.07239 0.23681 " pathEditMode="relative" rAng="0" ptsTypes="AA">
                                      <p:cBhvr>
                                        <p:cTn id="18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3" y="5625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49" presetClass="path" presetSubtype="0" accel="50000" decel="5000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771 0.11158 L 0.05937 0.22269 " pathEditMode="relative" rAng="0" ptsTypes="AA">
                                      <p:cBhvr>
                                        <p:cTn id="19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 nodeType="clickPar">
                      <p:stCondLst>
                        <p:cond delay="indefinite"/>
                      </p:stCondLst>
                      <p:childTnLst>
                        <p:par>
                          <p:cTn id="1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3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 nodeType="clickPar">
                      <p:stCondLst>
                        <p:cond delay="indefinite"/>
                      </p:stCondLst>
                      <p:childTnLst>
                        <p:par>
                          <p:cTn id="2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0" presetID="16" presetClass="exit" presetSubtype="21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56" presetClass="path" presetSubtype="0" accel="50000" decel="5000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37 0.22269 L 0.00104 0.00047 " pathEditMode="relative" rAng="0" ptsTypes="AA">
                                      <p:cBhvr>
                                        <p:cTn id="2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-1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6" presetID="16" presetClass="entr" presetSubtype="21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0" grpId="1" animBg="1"/>
      <p:bldP spid="30" grpId="2" animBg="1"/>
      <p:bldP spid="30" grpId="3" animBg="1"/>
      <p:bldP spid="30" grpId="4" animBg="1"/>
      <p:bldP spid="31" grpId="0" animBg="1"/>
      <p:bldP spid="31" grpId="1" animBg="1"/>
      <p:bldP spid="31" grpId="2" animBg="1"/>
      <p:bldP spid="31" grpId="3" animBg="1"/>
      <p:bldP spid="31" grpId="4" animBg="1"/>
      <p:bldP spid="31" grpId="5" animBg="1"/>
      <p:bldP spid="31" grpId="6" animBg="1"/>
      <p:bldP spid="31" grpId="7" animBg="1"/>
      <p:bldP spid="31" grpId="8" animBg="1"/>
      <p:bldP spid="31" grpId="9" animBg="1"/>
      <p:bldP spid="31" grpId="10" animBg="1"/>
      <p:bldP spid="31" grpId="11" animBg="1"/>
      <p:bldP spid="31" grpId="12" animBg="1"/>
      <p:bldP spid="31" grpId="13" animBg="1"/>
      <p:bldP spid="31" grpId="14" animBg="1"/>
      <p:bldP spid="31" grpId="15" animBg="1"/>
      <p:bldP spid="31" grpId="16" animBg="1"/>
      <p:bldP spid="31" grpId="17" animBg="1"/>
      <p:bldP spid="32" grpId="0" animBg="1"/>
      <p:bldP spid="33" grpId="0" animBg="1"/>
      <p:bldP spid="34" grpId="0" animBg="1"/>
      <p:bldP spid="35" grpId="0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9" grpId="0" animBg="1"/>
      <p:bldP spid="39" grpId="1" animBg="1"/>
      <p:bldP spid="40" grpId="0" animBg="1"/>
      <p:bldP spid="41" grpId="0" animBg="1"/>
      <p:bldP spid="42" grpId="0" animBg="1"/>
      <p:bldP spid="42" grpId="1" animBg="1"/>
      <p:bldP spid="43" grpId="0" animBg="1"/>
      <p:bldP spid="43" grpId="1" animBg="1"/>
      <p:bldP spid="44" grpId="0" animBg="1"/>
      <p:bldP spid="45" grpId="0" animBg="1"/>
      <p:bldP spid="46" grpId="0" animBg="1"/>
      <p:bldP spid="46" grpId="1" animBg="1"/>
      <p:bldP spid="47" grpId="0" animBg="1"/>
      <p:bldP spid="47" grpId="1" animBg="1"/>
      <p:bldP spid="48" grpId="0" animBg="1"/>
      <p:bldP spid="49" grpId="0" animBg="1"/>
      <p:bldP spid="50" grpId="0" animBg="1"/>
      <p:bldP spid="51" grpId="0" animBg="1"/>
      <p:bldP spid="5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itle 1"/>
          <p:cNvSpPr>
            <a:spLocks noGrp="1"/>
          </p:cNvSpPr>
          <p:nvPr>
            <p:ph type="title"/>
          </p:nvPr>
        </p:nvSpPr>
        <p:spPr>
          <a:xfrm>
            <a:off x="739775" y="152400"/>
            <a:ext cx="7778750" cy="792163"/>
          </a:xfrm>
        </p:spPr>
        <p:txBody>
          <a:bodyPr/>
          <a:lstStyle/>
          <a:p>
            <a:pPr algn="l" eaLnBrk="1" hangingPunct="1"/>
            <a:r>
              <a:rPr lang="en-US" sz="2800" dirty="0" smtClean="0"/>
              <a:t>b. </a:t>
            </a:r>
            <a:r>
              <a:rPr lang="en-US" sz="2800" dirty="0" err="1" smtClean="0"/>
              <a:t>Cài</a:t>
            </a:r>
            <a:r>
              <a:rPr lang="en-US" sz="2800" dirty="0" smtClean="0"/>
              <a:t> </a:t>
            </a:r>
            <a:r>
              <a:rPr lang="en-US" sz="2800" dirty="0" err="1" smtClean="0"/>
              <a:t>đặt</a:t>
            </a:r>
            <a:endParaRPr lang="en-US" sz="2800" dirty="0" smtClean="0"/>
          </a:p>
        </p:txBody>
      </p:sp>
      <p:sp>
        <p:nvSpPr>
          <p:cNvPr id="9" name="Rectangle 8"/>
          <p:cNvSpPr/>
          <p:nvPr/>
        </p:nvSpPr>
        <p:spPr>
          <a:xfrm>
            <a:off x="92075" y="1487488"/>
            <a:ext cx="4860925" cy="4572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Line 16"/>
          <p:cNvSpPr>
            <a:spLocks noChangeShapeType="1"/>
          </p:cNvSpPr>
          <p:nvPr/>
        </p:nvSpPr>
        <p:spPr bwMode="auto">
          <a:xfrm flipH="1">
            <a:off x="1798638" y="2944813"/>
            <a:ext cx="792162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Line 18"/>
          <p:cNvSpPr>
            <a:spLocks noChangeShapeType="1"/>
          </p:cNvSpPr>
          <p:nvPr/>
        </p:nvSpPr>
        <p:spPr bwMode="auto">
          <a:xfrm flipH="1">
            <a:off x="1006475" y="3808413"/>
            <a:ext cx="433388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Line 17"/>
          <p:cNvSpPr>
            <a:spLocks noChangeShapeType="1"/>
          </p:cNvSpPr>
          <p:nvPr/>
        </p:nvSpPr>
        <p:spPr bwMode="auto">
          <a:xfrm>
            <a:off x="2976563" y="2957513"/>
            <a:ext cx="838200" cy="4905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Line 19"/>
          <p:cNvSpPr>
            <a:spLocks noChangeShapeType="1"/>
          </p:cNvSpPr>
          <p:nvPr/>
        </p:nvSpPr>
        <p:spPr bwMode="auto">
          <a:xfrm>
            <a:off x="1798638" y="3808413"/>
            <a:ext cx="504825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4" name="Group 49"/>
          <p:cNvGraphicFramePr>
            <a:graphicFrameLocks/>
          </p:cNvGraphicFramePr>
          <p:nvPr/>
        </p:nvGraphicFramePr>
        <p:xfrm>
          <a:off x="431800" y="1801813"/>
          <a:ext cx="4419600" cy="528637"/>
        </p:xfrm>
        <a:graphic>
          <a:graphicData uri="http://schemas.openxmlformats.org/drawingml/2006/table">
            <a:tbl>
              <a:tblPr/>
              <a:tblGrid>
                <a:gridCol w="884512"/>
                <a:gridCol w="883032"/>
                <a:gridCol w="884512"/>
                <a:gridCol w="885991"/>
                <a:gridCol w="881553"/>
              </a:tblGrid>
              <a:tr h="5286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7</a:t>
                      </a:r>
                    </a:p>
                  </a:txBody>
                  <a:tcPr marT="45428" marB="454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36</a:t>
                      </a:r>
                    </a:p>
                  </a:txBody>
                  <a:tcPr marT="45428" marB="454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T="45428" marB="454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428" marB="454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15</a:t>
                      </a:r>
                    </a:p>
                  </a:txBody>
                  <a:tcPr marT="45428" marB="454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Line 22"/>
          <p:cNvSpPr>
            <a:spLocks noChangeShapeType="1"/>
          </p:cNvSpPr>
          <p:nvPr/>
        </p:nvSpPr>
        <p:spPr bwMode="auto">
          <a:xfrm>
            <a:off x="4130675" y="3808413"/>
            <a:ext cx="501650" cy="531812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Line 21"/>
          <p:cNvSpPr>
            <a:spLocks noChangeShapeType="1"/>
          </p:cNvSpPr>
          <p:nvPr/>
        </p:nvSpPr>
        <p:spPr bwMode="auto">
          <a:xfrm flipH="1">
            <a:off x="3455988" y="3808413"/>
            <a:ext cx="431800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Line 50"/>
          <p:cNvSpPr>
            <a:spLocks noChangeShapeType="1"/>
          </p:cNvSpPr>
          <p:nvPr/>
        </p:nvSpPr>
        <p:spPr bwMode="auto">
          <a:xfrm flipV="1">
            <a:off x="854075" y="2325688"/>
            <a:ext cx="0" cy="358775"/>
          </a:xfrm>
          <a:prstGeom prst="line">
            <a:avLst/>
          </a:prstGeom>
          <a:noFill/>
          <a:ln w="76200" cmpd="tri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Left Arrow 17"/>
          <p:cNvSpPr/>
          <p:nvPr/>
        </p:nvSpPr>
        <p:spPr>
          <a:xfrm>
            <a:off x="3121025" y="2549525"/>
            <a:ext cx="935038" cy="50641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/>
              <a:t>root</a:t>
            </a:r>
          </a:p>
        </p:txBody>
      </p:sp>
      <p:sp>
        <p:nvSpPr>
          <p:cNvPr id="19" name="Line 22"/>
          <p:cNvSpPr>
            <a:spLocks noChangeShapeType="1"/>
          </p:cNvSpPr>
          <p:nvPr/>
        </p:nvSpPr>
        <p:spPr bwMode="auto">
          <a:xfrm>
            <a:off x="1033463" y="4630738"/>
            <a:ext cx="501650" cy="531812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Line 21"/>
          <p:cNvSpPr>
            <a:spLocks noChangeShapeType="1"/>
          </p:cNvSpPr>
          <p:nvPr/>
        </p:nvSpPr>
        <p:spPr bwMode="auto">
          <a:xfrm flipH="1">
            <a:off x="358775" y="4630738"/>
            <a:ext cx="431800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Line 22"/>
          <p:cNvSpPr>
            <a:spLocks noChangeShapeType="1"/>
          </p:cNvSpPr>
          <p:nvPr/>
        </p:nvSpPr>
        <p:spPr bwMode="auto">
          <a:xfrm>
            <a:off x="3540125" y="4576763"/>
            <a:ext cx="501650" cy="531812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 flipH="1">
            <a:off x="2865438" y="4576763"/>
            <a:ext cx="431800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Oval 11"/>
          <p:cNvSpPr>
            <a:spLocks noChangeArrowheads="1"/>
          </p:cNvSpPr>
          <p:nvPr/>
        </p:nvSpPr>
        <p:spPr bwMode="auto">
          <a:xfrm>
            <a:off x="2471738" y="257651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15</a:t>
            </a:r>
          </a:p>
        </p:txBody>
      </p:sp>
      <p:sp>
        <p:nvSpPr>
          <p:cNvPr id="24" name="Oval 10"/>
          <p:cNvSpPr>
            <a:spLocks noChangeArrowheads="1"/>
          </p:cNvSpPr>
          <p:nvPr/>
        </p:nvSpPr>
        <p:spPr bwMode="auto">
          <a:xfrm>
            <a:off x="2482850" y="2611438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1</a:t>
            </a:r>
          </a:p>
        </p:txBody>
      </p:sp>
      <p:sp>
        <p:nvSpPr>
          <p:cNvPr id="25" name="Oval 8"/>
          <p:cNvSpPr>
            <a:spLocks noChangeArrowheads="1"/>
          </p:cNvSpPr>
          <p:nvPr/>
        </p:nvSpPr>
        <p:spPr bwMode="auto">
          <a:xfrm>
            <a:off x="2466975" y="2624138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</a:t>
            </a:r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2544763" y="2624138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36</a:t>
            </a:r>
          </a:p>
        </p:txBody>
      </p:sp>
      <p:sp>
        <p:nvSpPr>
          <p:cNvPr id="27" name="Oval 7"/>
          <p:cNvSpPr>
            <a:spLocks noChangeArrowheads="1"/>
          </p:cNvSpPr>
          <p:nvPr/>
        </p:nvSpPr>
        <p:spPr bwMode="auto">
          <a:xfrm>
            <a:off x="2501900" y="2549525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7</a:t>
            </a:r>
          </a:p>
        </p:txBody>
      </p:sp>
      <p:sp>
        <p:nvSpPr>
          <p:cNvPr id="28" name="Flowchart: Summing Junction 27"/>
          <p:cNvSpPr/>
          <p:nvPr/>
        </p:nvSpPr>
        <p:spPr>
          <a:xfrm>
            <a:off x="168275" y="5080000"/>
            <a:ext cx="381000" cy="293688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" name="Flowchart: Summing Junction 28"/>
          <p:cNvSpPr/>
          <p:nvPr/>
        </p:nvSpPr>
        <p:spPr>
          <a:xfrm>
            <a:off x="765175" y="4311650"/>
            <a:ext cx="381000" cy="293688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" name="Flowchart: Summing Junction 29"/>
          <p:cNvSpPr/>
          <p:nvPr/>
        </p:nvSpPr>
        <p:spPr>
          <a:xfrm>
            <a:off x="3265488" y="4257675"/>
            <a:ext cx="381000" cy="293688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Flowchart: Summing Junction 30"/>
          <p:cNvSpPr/>
          <p:nvPr/>
        </p:nvSpPr>
        <p:spPr>
          <a:xfrm>
            <a:off x="4416425" y="4257675"/>
            <a:ext cx="381000" cy="293688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" name="Flowchart: Summing Junction 31"/>
          <p:cNvSpPr/>
          <p:nvPr/>
        </p:nvSpPr>
        <p:spPr>
          <a:xfrm>
            <a:off x="2195513" y="4308475"/>
            <a:ext cx="381000" cy="293688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" name="Flowchart: Summing Junction 32"/>
          <p:cNvSpPr/>
          <p:nvPr/>
        </p:nvSpPr>
        <p:spPr>
          <a:xfrm>
            <a:off x="1506538" y="3448050"/>
            <a:ext cx="381000" cy="293688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" name="Flowchart: Summing Junction 33"/>
          <p:cNvSpPr/>
          <p:nvPr/>
        </p:nvSpPr>
        <p:spPr>
          <a:xfrm>
            <a:off x="3749675" y="3414713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" name="Flowchart: Summing Junction 34"/>
          <p:cNvSpPr/>
          <p:nvPr/>
        </p:nvSpPr>
        <p:spPr>
          <a:xfrm>
            <a:off x="1319213" y="5080000"/>
            <a:ext cx="381000" cy="293688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6" name="Flowchart: Summing Junction 35"/>
          <p:cNvSpPr/>
          <p:nvPr/>
        </p:nvSpPr>
        <p:spPr>
          <a:xfrm>
            <a:off x="2674938" y="5026025"/>
            <a:ext cx="381000" cy="293688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" name="Flowchart: Summing Junction 36"/>
          <p:cNvSpPr/>
          <p:nvPr/>
        </p:nvSpPr>
        <p:spPr>
          <a:xfrm>
            <a:off x="3825875" y="5026025"/>
            <a:ext cx="381000" cy="293688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" name="Flowchart: Summing Junction 37"/>
          <p:cNvSpPr/>
          <p:nvPr/>
        </p:nvSpPr>
        <p:spPr>
          <a:xfrm>
            <a:off x="2544763" y="2681288"/>
            <a:ext cx="381000" cy="293687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114107" y="1487488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 smtClean="0"/>
              <a:t>Tên</a:t>
            </a:r>
            <a:r>
              <a:rPr lang="en-US" sz="2400" b="1" u="sng" dirty="0" smtClean="0"/>
              <a:t> </a:t>
            </a:r>
            <a:r>
              <a:rPr lang="en-US" sz="2400" b="1" u="sng" dirty="0" err="1" smtClean="0"/>
              <a:t>hàm</a:t>
            </a:r>
            <a:r>
              <a:rPr lang="en-US" sz="2400" dirty="0" smtClean="0"/>
              <a:t>: 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598918" y="1473926"/>
            <a:ext cx="172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InsertTree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175066" y="2052935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/>
              <a:t>Input:</a:t>
            </a:r>
            <a:endParaRPr lang="en-US" sz="2400" b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490751" y="2592685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root: </a:t>
            </a:r>
            <a:r>
              <a:rPr lang="en-US" sz="2400" dirty="0" err="1" smtClean="0"/>
              <a:t>gốc</a:t>
            </a:r>
            <a:r>
              <a:rPr lang="en-US" sz="2400" dirty="0" smtClean="0"/>
              <a:t> </a:t>
            </a:r>
            <a:r>
              <a:rPr lang="en-US" sz="2400" dirty="0" err="1" smtClean="0"/>
              <a:t>của</a:t>
            </a:r>
            <a:r>
              <a:rPr lang="en-US" sz="2400" dirty="0" smtClean="0"/>
              <a:t> </a:t>
            </a:r>
            <a:r>
              <a:rPr lang="en-US" sz="2400" dirty="0" err="1" smtClean="0"/>
              <a:t>cây</a:t>
            </a:r>
            <a:endParaRPr lang="en-US" sz="2400" dirty="0"/>
          </a:p>
        </p:txBody>
      </p:sp>
      <p:sp>
        <p:nvSpPr>
          <p:cNvPr id="40" name="TextBox 39"/>
          <p:cNvSpPr txBox="1"/>
          <p:nvPr/>
        </p:nvSpPr>
        <p:spPr>
          <a:xfrm>
            <a:off x="5490750" y="3030603"/>
            <a:ext cx="3546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x: </a:t>
            </a:r>
            <a:r>
              <a:rPr lang="en-US" sz="2400" dirty="0" err="1" smtClean="0"/>
              <a:t>giá</a:t>
            </a:r>
            <a:r>
              <a:rPr lang="en-US" sz="2400" dirty="0" smtClean="0"/>
              <a:t> </a:t>
            </a:r>
            <a:r>
              <a:rPr lang="en-US" sz="2400" dirty="0" err="1" smtClean="0"/>
              <a:t>trị</a:t>
            </a:r>
            <a:r>
              <a:rPr lang="en-US" sz="2400" dirty="0" smtClean="0"/>
              <a:t> </a:t>
            </a:r>
            <a:r>
              <a:rPr lang="en-US" sz="2400" dirty="0" err="1" smtClean="0"/>
              <a:t>cần</a:t>
            </a:r>
            <a:r>
              <a:rPr lang="en-US" sz="2400" dirty="0" smtClean="0"/>
              <a:t> </a:t>
            </a:r>
            <a:r>
              <a:rPr lang="en-US" sz="2400" dirty="0" err="1" smtClean="0"/>
              <a:t>thêm</a:t>
            </a:r>
            <a:r>
              <a:rPr lang="en-US" sz="2400" dirty="0" smtClean="0"/>
              <a:t> </a:t>
            </a:r>
            <a:r>
              <a:rPr lang="en-US" sz="2400" dirty="0" err="1" smtClean="0"/>
              <a:t>vào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41" name="TextBox 40"/>
          <p:cNvSpPr txBox="1"/>
          <p:nvPr/>
        </p:nvSpPr>
        <p:spPr>
          <a:xfrm>
            <a:off x="5188128" y="3555025"/>
            <a:ext cx="1332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/>
              <a:t>Output:</a:t>
            </a:r>
            <a:endParaRPr lang="en-US" sz="2400" b="1" u="sng" dirty="0"/>
          </a:p>
        </p:txBody>
      </p:sp>
      <p:sp>
        <p:nvSpPr>
          <p:cNvPr id="42" name="TextBox 41"/>
          <p:cNvSpPr txBox="1"/>
          <p:nvPr/>
        </p:nvSpPr>
        <p:spPr>
          <a:xfrm>
            <a:off x="5479863" y="4028257"/>
            <a:ext cx="3520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 0:  </a:t>
            </a:r>
            <a:r>
              <a:rPr lang="en-US" sz="2400" dirty="0" err="1" smtClean="0"/>
              <a:t>đã</a:t>
            </a:r>
            <a:r>
              <a:rPr lang="en-US" sz="2400" dirty="0" smtClean="0"/>
              <a:t> </a:t>
            </a: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khóa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43" name="TextBox 42"/>
          <p:cNvSpPr txBox="1"/>
          <p:nvPr/>
        </p:nvSpPr>
        <p:spPr>
          <a:xfrm>
            <a:off x="5479864" y="4495800"/>
            <a:ext cx="3520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-1: </a:t>
            </a:r>
            <a:r>
              <a:rPr lang="en-US" sz="2400" dirty="0" err="1" smtClean="0"/>
              <a:t>thiếu</a:t>
            </a:r>
            <a:r>
              <a:rPr lang="en-US" sz="2400" dirty="0" smtClean="0"/>
              <a:t> </a:t>
            </a:r>
            <a:r>
              <a:rPr lang="en-US" sz="2400" dirty="0" err="1" smtClean="0"/>
              <a:t>bộ</a:t>
            </a:r>
            <a:r>
              <a:rPr lang="en-US" sz="2400" dirty="0" smtClean="0"/>
              <a:t> </a:t>
            </a:r>
            <a:r>
              <a:rPr lang="en-US" sz="2400" dirty="0" err="1" smtClean="0"/>
              <a:t>nhớ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44" name="TextBox 43"/>
          <p:cNvSpPr txBox="1"/>
          <p:nvPr/>
        </p:nvSpPr>
        <p:spPr>
          <a:xfrm>
            <a:off x="5495107" y="4953000"/>
            <a:ext cx="3520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 1: </a:t>
            </a:r>
            <a:r>
              <a:rPr lang="en-US" sz="2400" dirty="0" err="1" smtClean="0"/>
              <a:t>thêm</a:t>
            </a:r>
            <a:r>
              <a:rPr lang="en-US" sz="2400" dirty="0" smtClean="0"/>
              <a:t> </a:t>
            </a:r>
            <a:r>
              <a:rPr lang="en-US" sz="2400" dirty="0" err="1" smtClean="0"/>
              <a:t>thành</a:t>
            </a:r>
            <a:r>
              <a:rPr lang="en-US" sz="2400" dirty="0" smtClean="0"/>
              <a:t> </a:t>
            </a:r>
            <a:r>
              <a:rPr lang="en-US" sz="2400" dirty="0" err="1" smtClean="0"/>
              <a:t>công</a:t>
            </a:r>
            <a:r>
              <a:rPr lang="en-US" sz="2400" dirty="0" smtClean="0"/>
              <a:t> </a:t>
            </a:r>
            <a:endParaRPr lang="en-US" sz="2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7037E-6 L 0.10295 -3.7037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3900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7037E-6 L 0.13264 0.1064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2" y="532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0.11771 0.1115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85" y="557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9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771 0.11158 L 0.00104 0.00047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33" y="-5556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95 -1.11111E-6 L 0.20295 -1.11111E-6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0.12239 0.10787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28" y="5394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9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0046 L -0.13125 0.11204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15" y="5579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xit" presetSubtype="21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49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125 0.11204 L -0.00729 0.00047 " pathEditMode="relative" rAng="0" ptsTypes="AA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98" y="-5579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3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295 -2.22222E-6 L 0.30295 -2.22222E-6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9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0046 L -0.10625 0.12315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65" y="6134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0.02222 L -0.11701 0.1132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34" y="4537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9" presetClass="pat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896 0.12315 L -0.19167 0.25602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5" y="6644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9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701 0.1132 L -0.20035 0.22431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5556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6" presetClass="exit" presetSubtype="21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6" presetClass="path" presetSubtype="0" accel="50000" decel="5000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833 0.24444 L 0 4.44444E-6 " pathEditMode="relative" rAng="0" ptsTypes="AA">
                                      <p:cBhvr>
                                        <p:cTn id="1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17" y="-12222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16" presetClass="entr" presetSubtype="21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295 -2.22222E-6 L 0.41961 -2.22222E-6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0.12239 0.10348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1" y="5162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9" presetClass="path" presetSubtype="0" accel="50000" decel="5000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0046 L 0.11041 0.10093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69" y="5023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49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246 0.12431 L 0.07239 0.23681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3" y="5625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49" presetClass="path" presetSubtype="0" accel="50000" decel="5000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771 0.11158 L 0.05937 0.22269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5556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6" presetClass="exit" presetSubtype="21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56" presetClass="path" presetSubtype="0" accel="50000" decel="5000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37 0.22269 L 0.00104 0.00047 " pathEditMode="relative" rAng="0" ptsTypes="AA">
                                      <p:cBhvr>
                                        <p:cTn id="1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-11111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16" presetClass="entr" presetSubtype="21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4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9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4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7" grpId="1" animBg="1"/>
      <p:bldP spid="17" grpId="2" animBg="1"/>
      <p:bldP spid="17" grpId="3" animBg="1"/>
      <p:bldP spid="17" grpId="4" animBg="1"/>
      <p:bldP spid="18" grpId="0" animBg="1"/>
      <p:bldP spid="18" grpId="1" animBg="1"/>
      <p:bldP spid="18" grpId="2" animBg="1"/>
      <p:bldP spid="18" grpId="3" animBg="1"/>
      <p:bldP spid="18" grpId="4" animBg="1"/>
      <p:bldP spid="18" grpId="5" animBg="1"/>
      <p:bldP spid="18" grpId="6" animBg="1"/>
      <p:bldP spid="18" grpId="7" animBg="1"/>
      <p:bldP spid="18" grpId="8" animBg="1"/>
      <p:bldP spid="18" grpId="9" animBg="1"/>
      <p:bldP spid="18" grpId="10" animBg="1"/>
      <p:bldP spid="18" grpId="11" animBg="1"/>
      <p:bldP spid="18" grpId="12" animBg="1"/>
      <p:bldP spid="18" grpId="13" animBg="1"/>
      <p:bldP spid="18" grpId="14" animBg="1"/>
      <p:bldP spid="18" grpId="15" animBg="1"/>
      <p:bldP spid="18" grpId="16" animBg="1"/>
      <p:bldP spid="18" grpId="17" animBg="1"/>
      <p:bldP spid="19" grpId="0" animBg="1"/>
      <p:bldP spid="20" grpId="0" animBg="1"/>
      <p:bldP spid="21" grpId="0" animBg="1"/>
      <p:bldP spid="22" grpId="0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6" grpId="0" animBg="1"/>
      <p:bldP spid="26" grpId="1" animBg="1"/>
      <p:bldP spid="27" grpId="0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2" grpId="0" animBg="1"/>
      <p:bldP spid="33" grpId="0" animBg="1"/>
      <p:bldP spid="33" grpId="1" animBg="1"/>
      <p:bldP spid="34" grpId="0" animBg="1"/>
      <p:bldP spid="34" grpId="1" animBg="1"/>
      <p:bldP spid="35" grpId="0" animBg="1"/>
      <p:bldP spid="36" grpId="0" animBg="1"/>
      <p:bldP spid="37" grpId="0" animBg="1"/>
      <p:bldP spid="38" grpId="0" animBg="1"/>
      <p:bldP spid="3" grpId="0"/>
      <p:bldP spid="4" grpId="0"/>
      <p:bldP spid="7" grpId="0"/>
      <p:bldP spid="8" grpId="0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itle 1"/>
          <p:cNvSpPr>
            <a:spLocks noGrp="1"/>
          </p:cNvSpPr>
          <p:nvPr>
            <p:ph type="title"/>
          </p:nvPr>
        </p:nvSpPr>
        <p:spPr>
          <a:xfrm>
            <a:off x="755650" y="188913"/>
            <a:ext cx="7778750" cy="792162"/>
          </a:xfrm>
        </p:spPr>
        <p:txBody>
          <a:bodyPr/>
          <a:lstStyle/>
          <a:p>
            <a:pPr algn="l" eaLnBrk="1" hangingPunct="1"/>
            <a:r>
              <a:rPr lang="en-US" sz="2800" dirty="0" smtClean="0"/>
              <a:t>b. </a:t>
            </a:r>
            <a:r>
              <a:rPr lang="en-US" sz="2800" dirty="0" err="1" smtClean="0"/>
              <a:t>Cài</a:t>
            </a:r>
            <a:r>
              <a:rPr lang="en-US" sz="2800" dirty="0" smtClean="0"/>
              <a:t> </a:t>
            </a:r>
            <a:r>
              <a:rPr lang="en-US" sz="2800" dirty="0" err="1" smtClean="0"/>
              <a:t>đặt</a:t>
            </a:r>
            <a:endParaRPr lang="en-US" sz="2800" dirty="0" smtClean="0"/>
          </a:p>
        </p:txBody>
      </p:sp>
      <p:sp>
        <p:nvSpPr>
          <p:cNvPr id="6" name="Rectangle 4"/>
          <p:cNvSpPr>
            <a:spLocks noRot="1" noChangeArrowheads="1"/>
          </p:cNvSpPr>
          <p:nvPr/>
        </p:nvSpPr>
        <p:spPr bwMode="auto">
          <a:xfrm>
            <a:off x="755650" y="908050"/>
            <a:ext cx="8280400" cy="594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400">
                <a:latin typeface="Calibri" pitchFamily="34" charset="0"/>
              </a:rPr>
              <a:t>int  InsertTree (Tree       root, int x)</a:t>
            </a: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400">
                <a:latin typeface="Calibri" pitchFamily="34" charset="0"/>
              </a:rPr>
              <a:t>{	if(root!=NULL)</a:t>
            </a: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400">
                <a:latin typeface="Calibri" pitchFamily="34" charset="0"/>
              </a:rPr>
              <a:t>	{	</a:t>
            </a: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400">
                <a:latin typeface="Calibri" pitchFamily="34" charset="0"/>
              </a:rPr>
              <a:t>				</a:t>
            </a: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400">
                <a:latin typeface="Calibri" pitchFamily="34" charset="0"/>
              </a:rPr>
              <a:t>	</a:t>
            </a: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400">
                <a:latin typeface="Calibri" pitchFamily="34" charset="0"/>
              </a:rPr>
              <a:t>	</a:t>
            </a: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400">
                <a:latin typeface="Calibri" pitchFamily="34" charset="0"/>
              </a:rPr>
              <a:t>	}</a:t>
            </a: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400">
                <a:latin typeface="Calibri" pitchFamily="34" charset="0"/>
              </a:rPr>
              <a:t>	else</a:t>
            </a: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400">
                <a:latin typeface="Calibri" pitchFamily="34" charset="0"/>
              </a:rPr>
              <a:t>	{	</a:t>
            </a: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400">
                <a:latin typeface="Calibri" pitchFamily="34" charset="0"/>
              </a:rPr>
              <a:t>		root=new Node;</a:t>
            </a: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400">
                <a:latin typeface="Calibri" pitchFamily="34" charset="0"/>
              </a:rPr>
              <a:t>		if(root==NULL)    </a:t>
            </a:r>
            <a:r>
              <a:rPr lang="en-US" sz="2400">
                <a:solidFill>
                  <a:srgbClr val="FF3300"/>
                </a:solidFill>
                <a:latin typeface="Calibri" pitchFamily="34" charset="0"/>
              </a:rPr>
              <a:t>return -1;   // thieu bo nho</a:t>
            </a: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400">
                <a:latin typeface="Calibri" pitchFamily="34" charset="0"/>
              </a:rPr>
              <a:t>		root-&gt;key=x;</a:t>
            </a: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400">
                <a:latin typeface="Calibri" pitchFamily="34" charset="0"/>
              </a:rPr>
              <a:t>		root-&gt;left=root-&gt;right=NULL;</a:t>
            </a: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400">
                <a:latin typeface="Calibri" pitchFamily="34" charset="0"/>
              </a:rPr>
              <a:t>		</a:t>
            </a:r>
            <a:r>
              <a:rPr lang="en-US" sz="2400">
                <a:solidFill>
                  <a:srgbClr val="FF3300"/>
                </a:solidFill>
                <a:latin typeface="Calibri" pitchFamily="34" charset="0"/>
              </a:rPr>
              <a:t>return 1;          //them thanh cong</a:t>
            </a: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400">
                <a:latin typeface="Calibri" pitchFamily="34" charset="0"/>
              </a:rPr>
              <a:t>	}</a:t>
            </a:r>
          </a:p>
          <a:p>
            <a:pPr marL="342900" indent="-342900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400">
                <a:latin typeface="Calibri" pitchFamily="34" charset="0"/>
              </a:rPr>
              <a:t>}</a:t>
            </a:r>
          </a:p>
        </p:txBody>
      </p:sp>
      <p:sp>
        <p:nvSpPr>
          <p:cNvPr id="9" name="Rectangle 8"/>
          <p:cNvSpPr/>
          <p:nvPr/>
        </p:nvSpPr>
        <p:spPr>
          <a:xfrm>
            <a:off x="2514600" y="3352800"/>
            <a:ext cx="63246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err="1"/>
              <a:t>Tham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hàm</a:t>
            </a:r>
            <a:r>
              <a:rPr lang="en-US" sz="2400" dirty="0"/>
              <a:t> </a:t>
            </a:r>
            <a:r>
              <a:rPr lang="en-US" sz="2400" dirty="0" err="1"/>
              <a:t>đã</a:t>
            </a:r>
            <a:r>
              <a:rPr lang="en-US" sz="2400" dirty="0"/>
              <a:t> </a:t>
            </a:r>
            <a:r>
              <a:rPr lang="en-US" sz="2400" dirty="0" err="1"/>
              <a:t>chính</a:t>
            </a:r>
            <a:r>
              <a:rPr lang="en-US" sz="2400" dirty="0"/>
              <a:t> </a:t>
            </a:r>
            <a:r>
              <a:rPr lang="en-US" sz="2400" dirty="0" err="1"/>
              <a:t>xác</a:t>
            </a:r>
            <a:r>
              <a:rPr lang="en-US" sz="2400" dirty="0"/>
              <a:t> </a:t>
            </a:r>
            <a:r>
              <a:rPr lang="en-US" sz="2400" dirty="0" err="1"/>
              <a:t>chưa</a:t>
            </a:r>
            <a:r>
              <a:rPr lang="en-US" dirty="0"/>
              <a:t>?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86200" y="1981200"/>
            <a:ext cx="4419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FF3300"/>
                </a:solidFill>
                <a:latin typeface="Calibri" pitchFamily="34" charset="0"/>
              </a:rPr>
              <a:t>  </a:t>
            </a:r>
            <a:r>
              <a:rPr lang="en-US" sz="2400">
                <a:solidFill>
                  <a:srgbClr val="FF3300"/>
                </a:solidFill>
                <a:latin typeface="Calibri" pitchFamily="34" charset="0"/>
              </a:rPr>
              <a:t>return 0;  //da co x</a:t>
            </a:r>
          </a:p>
          <a:p>
            <a:pPr eaLnBrk="1" hangingPunct="1"/>
            <a:r>
              <a:rPr lang="en-US" sz="2400">
                <a:latin typeface="Calibri" pitchFamily="34" charset="0"/>
              </a:rPr>
              <a:t>return InsertTree(root-&gt;left, x);</a:t>
            </a:r>
          </a:p>
          <a:p>
            <a:pPr eaLnBrk="1" hangingPunct="1"/>
            <a:r>
              <a:rPr lang="en-US" sz="2400">
                <a:latin typeface="Calibri" pitchFamily="34" charset="0"/>
              </a:rPr>
              <a:t>return InsertTree(root-&gt;right, x);</a:t>
            </a:r>
            <a:endParaRPr lang="en-US" sz="2400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524000" y="1981200"/>
            <a:ext cx="3048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400">
                <a:latin typeface="Calibri" pitchFamily="34" charset="0"/>
              </a:rPr>
              <a:t>if(x==root-&gt;key) 	</a:t>
            </a:r>
            <a:endParaRPr lang="en-US" sz="2400">
              <a:solidFill>
                <a:srgbClr val="FF3300"/>
              </a:solidFill>
              <a:latin typeface="Calibri" pitchFamily="34" charset="0"/>
            </a:endParaRPr>
          </a:p>
          <a:p>
            <a:pPr eaLnBrk="1" hangingPunct="1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400">
                <a:latin typeface="Calibri" pitchFamily="34" charset="0"/>
              </a:rPr>
              <a:t>if(x&lt;root-&gt;key)</a:t>
            </a:r>
          </a:p>
          <a:p>
            <a:pPr eaLnBrk="1" hangingPunct="1"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sz="2400"/>
              <a:t>else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517900" y="990600"/>
            <a:ext cx="304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&amp;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 txBox="1">
            <a:spLocks/>
          </p:cNvSpPr>
          <p:nvPr/>
        </p:nvSpPr>
        <p:spPr bwMode="auto">
          <a:xfrm>
            <a:off x="5715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sz="4000" b="1" dirty="0" smtClean="0">
                <a:latin typeface="Calibri" pitchFamily="34" charset="0"/>
              </a:rPr>
              <a:t>c. </a:t>
            </a:r>
            <a:r>
              <a:rPr lang="en-US" sz="4000" b="1" dirty="0" err="1" smtClean="0">
                <a:latin typeface="Calibri" pitchFamily="34" charset="0"/>
              </a:rPr>
              <a:t>Áp</a:t>
            </a:r>
            <a:r>
              <a:rPr lang="en-US" sz="4000" b="1" dirty="0" smtClean="0">
                <a:latin typeface="Calibri" pitchFamily="34" charset="0"/>
              </a:rPr>
              <a:t> </a:t>
            </a:r>
            <a:r>
              <a:rPr lang="en-US" sz="4000" b="1" dirty="0" err="1">
                <a:latin typeface="Calibri" pitchFamily="34" charset="0"/>
              </a:rPr>
              <a:t>dụng</a:t>
            </a:r>
            <a:r>
              <a:rPr lang="en-US" sz="4000" b="1" dirty="0">
                <a:latin typeface="Calibri" pitchFamily="34" charset="0"/>
              </a:rPr>
              <a:t> : </a:t>
            </a:r>
            <a:r>
              <a:rPr lang="en-US" sz="4000" b="1" dirty="0" err="1">
                <a:latin typeface="Calibri" pitchFamily="34" charset="0"/>
              </a:rPr>
              <a:t>Tạo</a:t>
            </a:r>
            <a:r>
              <a:rPr lang="en-US" sz="4000" b="1" dirty="0">
                <a:latin typeface="Calibri" pitchFamily="34" charset="0"/>
              </a:rPr>
              <a:t> </a:t>
            </a:r>
            <a:r>
              <a:rPr lang="en-US" sz="4000" b="1" dirty="0" err="1">
                <a:latin typeface="Calibri" pitchFamily="34" charset="0"/>
              </a:rPr>
              <a:t>cây</a:t>
            </a:r>
            <a:r>
              <a:rPr lang="en-US" sz="4000" b="1" dirty="0">
                <a:latin typeface="Calibri" pitchFamily="34" charset="0"/>
              </a:rPr>
              <a:t> </a:t>
            </a:r>
            <a:r>
              <a:rPr lang="en-US" sz="4000" b="1" dirty="0" err="1">
                <a:latin typeface="Calibri" pitchFamily="34" charset="0"/>
              </a:rPr>
              <a:t>nhị</a:t>
            </a:r>
            <a:r>
              <a:rPr lang="en-US" sz="4000" b="1" dirty="0">
                <a:latin typeface="Calibri" pitchFamily="34" charset="0"/>
              </a:rPr>
              <a:t> </a:t>
            </a:r>
            <a:r>
              <a:rPr lang="en-US" sz="4000" b="1" dirty="0" err="1">
                <a:latin typeface="Calibri" pitchFamily="34" charset="0"/>
              </a:rPr>
              <a:t>phân</a:t>
            </a:r>
            <a:r>
              <a:rPr lang="en-US" sz="4000" b="1" dirty="0">
                <a:latin typeface="Calibri" pitchFamily="34" charset="0"/>
              </a:rPr>
              <a:t> </a:t>
            </a:r>
            <a:r>
              <a:rPr lang="en-US" sz="4000" b="1" dirty="0" err="1">
                <a:latin typeface="Calibri" pitchFamily="34" charset="0"/>
              </a:rPr>
              <a:t>tìm</a:t>
            </a:r>
            <a:r>
              <a:rPr lang="en-US" sz="4000" b="1" dirty="0">
                <a:latin typeface="Calibri" pitchFamily="34" charset="0"/>
              </a:rPr>
              <a:t> </a:t>
            </a:r>
            <a:r>
              <a:rPr lang="en-US" sz="4000" b="1" dirty="0" err="1">
                <a:latin typeface="Calibri" pitchFamily="34" charset="0"/>
              </a:rPr>
              <a:t>kiếm</a:t>
            </a:r>
            <a:endParaRPr lang="en-US" sz="4000" dirty="0">
              <a:latin typeface="Calibri" pitchFamily="34" charset="0"/>
            </a:endParaRPr>
          </a:p>
        </p:txBody>
      </p:sp>
      <p:sp>
        <p:nvSpPr>
          <p:cNvPr id="4" name="TextBox 24"/>
          <p:cNvSpPr txBox="1">
            <a:spLocks noChangeArrowheads="1"/>
          </p:cNvSpPr>
          <p:nvPr/>
        </p:nvSpPr>
        <p:spPr bwMode="auto">
          <a:xfrm>
            <a:off x="1028700" y="2557463"/>
            <a:ext cx="7543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800" b="1"/>
              <a:t>K4 &lt; K3 &lt; K6 &lt; K5 &lt; K1 &lt; K7 &lt; K2 &lt; K8</a:t>
            </a:r>
          </a:p>
        </p:txBody>
      </p:sp>
      <p:graphicFrame>
        <p:nvGraphicFramePr>
          <p:cNvPr id="5" name="Group 49"/>
          <p:cNvGraphicFramePr>
            <a:graphicFrameLocks/>
          </p:cNvGraphicFramePr>
          <p:nvPr/>
        </p:nvGraphicFramePr>
        <p:xfrm>
          <a:off x="1104900" y="1600200"/>
          <a:ext cx="7591425" cy="517554"/>
        </p:xfrm>
        <a:graphic>
          <a:graphicData uri="http://schemas.openxmlformats.org/drawingml/2006/table">
            <a:tbl>
              <a:tblPr/>
              <a:tblGrid>
                <a:gridCol w="949325"/>
                <a:gridCol w="947737"/>
                <a:gridCol w="949325"/>
                <a:gridCol w="950913"/>
                <a:gridCol w="946150"/>
                <a:gridCol w="950912"/>
                <a:gridCol w="949325"/>
                <a:gridCol w="947738"/>
              </a:tblGrid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K1</a:t>
                      </a:r>
                    </a:p>
                  </a:txBody>
                  <a:tcPr marT="45417" marB="454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K2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K3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K4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K5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K6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K7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K8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ontrols>
      <mc:AlternateContent xmlns:mc="http://schemas.openxmlformats.org/markup-compatibility/2006">
        <mc:Choice xmlns:v="urn:schemas-microsoft-com:vml" Requires="v">
          <p:control spid="1041" name="FOfficeDoc1" r:id="rId2" imgW="6323810" imgH="2572109"/>
        </mc:Choice>
        <mc:Fallback>
          <p:control name="FOfficeDoc1" r:id="rId2" imgW="6323810" imgH="2572109">
            <p:pic>
              <p:nvPicPr>
                <p:cNvPr id="0" name="FOfficeDoc1"/>
                <p:cNvPicPr preferRelativeResize="0">
                  <a:picLocks noChangeAspect="1" noChangeArrowheads="1" noChangeShapeType="1"/>
                </p:cNvPicPr>
                <p:nvPr>
                  <p:custDataLst>
                    <p:tags r:id="rId3"/>
                  </p:custDataLst>
                </p:nvPr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00200" y="3276600"/>
                  <a:ext cx="6324600" cy="25717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13"/>
          <p:cNvSpPr>
            <a:spLocks noChangeArrowheads="1"/>
          </p:cNvSpPr>
          <p:nvPr/>
        </p:nvSpPr>
        <p:spPr bwMode="auto">
          <a:xfrm>
            <a:off x="4152900" y="2973388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K8</a:t>
            </a:r>
          </a:p>
        </p:txBody>
      </p:sp>
      <p:sp>
        <p:nvSpPr>
          <p:cNvPr id="7" name="Oval 12"/>
          <p:cNvSpPr>
            <a:spLocks noChangeArrowheads="1"/>
          </p:cNvSpPr>
          <p:nvPr/>
        </p:nvSpPr>
        <p:spPr bwMode="auto">
          <a:xfrm>
            <a:off x="4152900" y="2973388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K7</a:t>
            </a:r>
          </a:p>
        </p:txBody>
      </p:sp>
      <p:sp>
        <p:nvSpPr>
          <p:cNvPr id="8" name="Oval 15"/>
          <p:cNvSpPr>
            <a:spLocks noChangeArrowheads="1"/>
          </p:cNvSpPr>
          <p:nvPr/>
        </p:nvSpPr>
        <p:spPr bwMode="auto">
          <a:xfrm>
            <a:off x="4224338" y="29718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K6</a:t>
            </a:r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4224338" y="29718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K5</a:t>
            </a: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4152900" y="2973388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K4</a:t>
            </a: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4224338" y="29718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K2</a:t>
            </a:r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auto">
          <a:xfrm>
            <a:off x="4152900" y="2973388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K3</a:t>
            </a:r>
          </a:p>
        </p:txBody>
      </p:sp>
      <p:sp>
        <p:nvSpPr>
          <p:cNvPr id="14" name="Oval 7"/>
          <p:cNvSpPr>
            <a:spLocks noChangeArrowheads="1"/>
          </p:cNvSpPr>
          <p:nvPr/>
        </p:nvSpPr>
        <p:spPr bwMode="auto">
          <a:xfrm>
            <a:off x="4191000" y="29718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K1</a:t>
            </a:r>
          </a:p>
        </p:txBody>
      </p:sp>
      <p:sp>
        <p:nvSpPr>
          <p:cNvPr id="20490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886700" cy="777875"/>
          </a:xfrm>
        </p:spPr>
        <p:txBody>
          <a:bodyPr/>
          <a:lstStyle/>
          <a:p>
            <a:pPr eaLnBrk="1" hangingPunct="1"/>
            <a:r>
              <a:rPr lang="en-US" sz="3600" b="1" smtClean="0"/>
              <a:t>Áp dụng : Tạo cây nhị phân tìm kiếm</a:t>
            </a:r>
            <a:endParaRPr lang="en-US" sz="3600" smtClean="0"/>
          </a:p>
        </p:txBody>
      </p:sp>
      <p:graphicFrame>
        <p:nvGraphicFramePr>
          <p:cNvPr id="13" name="Group 49"/>
          <p:cNvGraphicFramePr>
            <a:graphicFrameLocks/>
          </p:cNvGraphicFramePr>
          <p:nvPr/>
        </p:nvGraphicFramePr>
        <p:xfrm>
          <a:off x="914400" y="1905000"/>
          <a:ext cx="7591425" cy="517554"/>
        </p:xfrm>
        <a:graphic>
          <a:graphicData uri="http://schemas.openxmlformats.org/drawingml/2006/table">
            <a:tbl>
              <a:tblPr/>
              <a:tblGrid>
                <a:gridCol w="949325"/>
                <a:gridCol w="947737"/>
                <a:gridCol w="949325"/>
                <a:gridCol w="950913"/>
                <a:gridCol w="946150"/>
                <a:gridCol w="950912"/>
                <a:gridCol w="949325"/>
                <a:gridCol w="947738"/>
              </a:tblGrid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K1</a:t>
                      </a:r>
                    </a:p>
                  </a:txBody>
                  <a:tcPr marT="45417" marB="454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K2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K3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K4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K5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K6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K7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K8</a:t>
                      </a:r>
                    </a:p>
                  </a:txBody>
                  <a:tcPr marT="45417" marB="454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Line 16"/>
          <p:cNvSpPr>
            <a:spLocks noChangeShapeType="1"/>
          </p:cNvSpPr>
          <p:nvPr/>
        </p:nvSpPr>
        <p:spPr bwMode="auto">
          <a:xfrm flipH="1">
            <a:off x="3470275" y="3340100"/>
            <a:ext cx="792163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Line 17"/>
          <p:cNvSpPr>
            <a:spLocks noChangeShapeType="1"/>
          </p:cNvSpPr>
          <p:nvPr/>
        </p:nvSpPr>
        <p:spPr bwMode="auto">
          <a:xfrm>
            <a:off x="4648200" y="3352800"/>
            <a:ext cx="838200" cy="4905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 flipH="1">
            <a:off x="2678113" y="4203700"/>
            <a:ext cx="433387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>
            <a:off x="3470275" y="4203700"/>
            <a:ext cx="504825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Line 20"/>
          <p:cNvSpPr>
            <a:spLocks noChangeShapeType="1"/>
          </p:cNvSpPr>
          <p:nvPr/>
        </p:nvSpPr>
        <p:spPr bwMode="auto">
          <a:xfrm flipH="1">
            <a:off x="3830638" y="5140325"/>
            <a:ext cx="215900" cy="4318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Line 21"/>
          <p:cNvSpPr>
            <a:spLocks noChangeShapeType="1"/>
          </p:cNvSpPr>
          <p:nvPr/>
        </p:nvSpPr>
        <p:spPr bwMode="auto">
          <a:xfrm flipH="1">
            <a:off x="5127625" y="4203700"/>
            <a:ext cx="4318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Line 22"/>
          <p:cNvSpPr>
            <a:spLocks noChangeShapeType="1"/>
          </p:cNvSpPr>
          <p:nvPr/>
        </p:nvSpPr>
        <p:spPr bwMode="auto">
          <a:xfrm>
            <a:off x="5846763" y="4203700"/>
            <a:ext cx="4318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50"/>
          <p:cNvSpPr>
            <a:spLocks noChangeShapeType="1"/>
          </p:cNvSpPr>
          <p:nvPr/>
        </p:nvSpPr>
        <p:spPr bwMode="auto">
          <a:xfrm flipV="1">
            <a:off x="1376363" y="2422525"/>
            <a:ext cx="0" cy="360363"/>
          </a:xfrm>
          <a:prstGeom prst="line">
            <a:avLst/>
          </a:prstGeom>
          <a:noFill/>
          <a:ln w="76200" cmpd="tri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19" name="TextBox 24"/>
          <p:cNvSpPr txBox="1">
            <a:spLocks noChangeArrowheads="1"/>
          </p:cNvSpPr>
          <p:nvPr/>
        </p:nvSpPr>
        <p:spPr bwMode="auto">
          <a:xfrm>
            <a:off x="762000" y="1066800"/>
            <a:ext cx="7543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800" b="1"/>
              <a:t>K4 &lt; K3 &lt; K6 &lt; K5 &lt; K1 &lt; K7 &lt; K2 &lt; K8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7037E-6 L 0.10295 -3.7037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3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3386 0.11551 " pathEditMode="relative" ptsTypes="AA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95 -3.7037E-6 L 0.2073 0.0011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800" y="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1 0.00371 L -0.12031 0.1157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6400" y="56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63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729 0.00116 L 0.30868 0.0018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00" y="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12205 0.11019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1100" y="550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893 0.11389 L -0.20729 0.24491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2700" y="655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63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868 0.00185 L 0.41528 0.00116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0" y="-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3385 0.11551 " pathEditMode="relative" ptsTypes="AA">
                                      <p:cBhvr>
                                        <p:cTn id="7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785 0.12083 L -0.03542 0.24699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200" y="62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63" presetClass="path" presetSubtype="0" accel="50000" decel="5000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1528 0.00115 L 0.52396 0.00046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400" y="-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-0.14185 0.12593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100" y="62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812 0.11597 L -0.02569 0.24213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200" y="62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42 0.24699 L -0.08264 0.37292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100" y="62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63" presetClass="path" presetSubtype="0" accel="50000" decel="5000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2396 0.00047 L 0.62517 -0.00023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5200" y="-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4184 0.11551 " pathEditMode="relative" ptsTypes="AA">
                                      <p:cBhvr>
                                        <p:cTn id="1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42 0.11713 L 0.06319 0.24306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900" y="62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63" presetClass="path" presetSubtype="0" accel="50000" decel="5000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2517 -0.00024 L 0.72951 -0.00093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800" y="-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3386 0.11551 " pathEditMode="relative" ptsTypes="AA">
                                      <p:cBhvr>
                                        <p:cTn id="1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167 0.1206 L 0.21649 0.24144 " pathEditMode="relative" rAng="0" ptsTypes="AA">
                                      <p:cBhvr>
                                        <p:cTn id="1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300" y="60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8" grpId="3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2" grpId="0" animBg="1"/>
      <p:bldP spid="12" grpId="1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2" grpId="1" animBg="1"/>
      <p:bldP spid="22" grpId="2" animBg="1"/>
      <p:bldP spid="22" grpId="3" animBg="1"/>
      <p:bldP spid="22" grpId="4" animBg="1"/>
      <p:bldP spid="22" grpId="5" animBg="1"/>
      <p:bldP spid="22" grpId="6" animBg="1"/>
      <p:bldP spid="22" grpId="7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3" y="0"/>
            <a:ext cx="9132277" cy="616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Box 3"/>
          <p:cNvSpPr txBox="1">
            <a:spLocks noChangeArrowheads="1"/>
          </p:cNvSpPr>
          <p:nvPr/>
        </p:nvSpPr>
        <p:spPr bwMode="auto">
          <a:xfrm>
            <a:off x="583224" y="6237288"/>
            <a:ext cx="856077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3200" dirty="0" err="1"/>
              <a:t>Cảnh</a:t>
            </a:r>
            <a:r>
              <a:rPr lang="en-US" sz="3200" dirty="0"/>
              <a:t> </a:t>
            </a:r>
            <a:r>
              <a:rPr lang="en-US" sz="3200" dirty="0" err="1"/>
              <a:t>quan</a:t>
            </a:r>
            <a:r>
              <a:rPr lang="en-US" sz="3200" dirty="0"/>
              <a:t> </a:t>
            </a:r>
            <a:r>
              <a:rPr lang="en-US" sz="3200" dirty="0" err="1"/>
              <a:t>trường</a:t>
            </a:r>
            <a:r>
              <a:rPr lang="en-US" sz="3200" dirty="0"/>
              <a:t> CĐKT </a:t>
            </a:r>
            <a:r>
              <a:rPr lang="en-US" sz="3200" dirty="0" err="1"/>
              <a:t>Lý</a:t>
            </a:r>
            <a:r>
              <a:rPr lang="en-US" sz="3200" dirty="0"/>
              <a:t> </a:t>
            </a:r>
            <a:r>
              <a:rPr lang="en-US" sz="3200" dirty="0" err="1"/>
              <a:t>Tự</a:t>
            </a:r>
            <a:r>
              <a:rPr lang="en-US" sz="3200" dirty="0"/>
              <a:t> </a:t>
            </a:r>
            <a:r>
              <a:rPr lang="en-US" sz="3200" dirty="0" err="1"/>
              <a:t>Trọng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9613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push dir="u"/>
      </p:transition>
    </mc:Choice>
    <mc:Fallback xmlns="">
      <p:transition spd="slow" advTm="5000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Tóm tắt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nghĩa</a:t>
            </a:r>
            <a:r>
              <a:rPr lang="en-US" dirty="0" smtClean="0"/>
              <a:t> </a:t>
            </a:r>
            <a:r>
              <a:rPr lang="en-US" dirty="0" err="1" smtClean="0"/>
              <a:t>cây</a:t>
            </a:r>
            <a:r>
              <a:rPr lang="en-US" dirty="0" smtClean="0"/>
              <a:t> </a:t>
            </a:r>
            <a:r>
              <a:rPr lang="en-US" dirty="0" err="1" smtClean="0"/>
              <a:t>nhị</a:t>
            </a:r>
            <a:r>
              <a:rPr lang="en-US" dirty="0" smtClean="0"/>
              <a:t> </a:t>
            </a:r>
            <a:r>
              <a:rPr lang="en-US" dirty="0" err="1" smtClean="0"/>
              <a:t>phân</a:t>
            </a:r>
            <a:r>
              <a:rPr lang="en-US" dirty="0" smtClean="0"/>
              <a:t> </a:t>
            </a:r>
            <a:r>
              <a:rPr lang="en-US" dirty="0" err="1" smtClean="0"/>
              <a:t>tìm</a:t>
            </a:r>
            <a:r>
              <a:rPr lang="en-US" dirty="0" smtClean="0"/>
              <a:t> </a:t>
            </a:r>
            <a:r>
              <a:rPr lang="en-US" dirty="0" err="1" smtClean="0"/>
              <a:t>kiếm</a:t>
            </a:r>
            <a:endParaRPr lang="en-US" dirty="0" smtClean="0"/>
          </a:p>
          <a:p>
            <a:pPr eaLnBrk="1" hangingPunct="1"/>
            <a:r>
              <a:rPr lang="en-US" dirty="0" err="1" smtClean="0"/>
              <a:t>Thao</a:t>
            </a:r>
            <a:r>
              <a:rPr lang="en-US" dirty="0" smtClean="0"/>
              <a:t> </a:t>
            </a:r>
            <a:r>
              <a:rPr lang="en-US" dirty="0" err="1" smtClean="0"/>
              <a:t>tác</a:t>
            </a:r>
            <a:r>
              <a:rPr lang="en-US" dirty="0" smtClean="0"/>
              <a:t> </a:t>
            </a:r>
            <a:r>
              <a:rPr lang="en-US" dirty="0" err="1" smtClean="0"/>
              <a:t>thêm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node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dirty="0" err="1" smtClean="0"/>
              <a:t>cây</a:t>
            </a:r>
            <a:r>
              <a:rPr lang="en-US" dirty="0" smtClean="0"/>
              <a:t> </a:t>
            </a:r>
            <a:r>
              <a:rPr lang="en-US" dirty="0" err="1" smtClean="0"/>
              <a:t>nhị</a:t>
            </a:r>
            <a:r>
              <a:rPr lang="en-US" dirty="0" smtClean="0"/>
              <a:t> </a:t>
            </a:r>
            <a:r>
              <a:rPr lang="en-US" dirty="0" err="1" smtClean="0"/>
              <a:t>phân</a:t>
            </a:r>
            <a:r>
              <a:rPr lang="en-US" dirty="0" smtClean="0"/>
              <a:t> </a:t>
            </a:r>
            <a:r>
              <a:rPr lang="en-US" dirty="0" err="1" smtClean="0"/>
              <a:t>tìm</a:t>
            </a:r>
            <a:r>
              <a:rPr lang="en-US" dirty="0" smtClean="0"/>
              <a:t> </a:t>
            </a:r>
            <a:r>
              <a:rPr lang="en-US" dirty="0" err="1" smtClean="0"/>
              <a:t>kiếm</a:t>
            </a:r>
            <a:r>
              <a:rPr lang="en-US" dirty="0"/>
              <a:t>.</a:t>
            </a:r>
            <a:endParaRPr lang="en-US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827088" y="534988"/>
            <a:ext cx="7705725" cy="930275"/>
          </a:xfrm>
        </p:spPr>
        <p:txBody>
          <a:bodyPr/>
          <a:lstStyle/>
          <a:p>
            <a:pPr eaLnBrk="1" hangingPunct="1"/>
            <a:r>
              <a:rPr lang="en-US" smtClean="0"/>
              <a:t>Bài tập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610600" cy="5229225"/>
          </a:xfrm>
        </p:spPr>
        <p:txBody>
          <a:bodyPr rtlCol="0">
            <a:noAutofit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 </a:t>
            </a:r>
            <a:r>
              <a:rPr lang="en-US" b="1" dirty="0" err="1" smtClean="0"/>
              <a:t>Bài</a:t>
            </a:r>
            <a:r>
              <a:rPr lang="en-US" b="1" dirty="0" smtClean="0"/>
              <a:t> 1 + </a:t>
            </a:r>
            <a:r>
              <a:rPr lang="en-US" b="1" dirty="0" err="1" smtClean="0"/>
              <a:t>Bài</a:t>
            </a:r>
            <a:r>
              <a:rPr lang="en-US" b="1" dirty="0" smtClean="0"/>
              <a:t> 2 /</a:t>
            </a:r>
            <a:r>
              <a:rPr lang="en-US" b="1" dirty="0" err="1" smtClean="0"/>
              <a:t>trang</a:t>
            </a:r>
            <a:r>
              <a:rPr lang="en-US" b="1" dirty="0" smtClean="0"/>
              <a:t> 95+96 </a:t>
            </a:r>
            <a:r>
              <a:rPr lang="en-US" b="1" dirty="0" err="1" smtClean="0"/>
              <a:t>trong</a:t>
            </a:r>
            <a:r>
              <a:rPr lang="en-US" b="1" dirty="0" smtClean="0"/>
              <a:t> </a:t>
            </a:r>
            <a:r>
              <a:rPr lang="en-US" b="1" dirty="0" err="1" smtClean="0"/>
              <a:t>giáo</a:t>
            </a:r>
            <a:r>
              <a:rPr lang="en-US" b="1" dirty="0" smtClean="0"/>
              <a:t> </a:t>
            </a:r>
            <a:r>
              <a:rPr lang="en-US" b="1" dirty="0" err="1" smtClean="0"/>
              <a:t>trình</a:t>
            </a:r>
            <a:endParaRPr lang="en-US" b="1" dirty="0" smtClean="0"/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/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i="1" dirty="0" err="1" smtClean="0"/>
              <a:t>Bài</a:t>
            </a:r>
            <a:r>
              <a:rPr lang="en-US" i="1" dirty="0" smtClean="0"/>
              <a:t> </a:t>
            </a:r>
            <a:r>
              <a:rPr lang="en-US" i="1" dirty="0" err="1" smtClean="0"/>
              <a:t>tập</a:t>
            </a:r>
            <a:r>
              <a:rPr lang="en-US" i="1" dirty="0" smtClean="0"/>
              <a:t> </a:t>
            </a:r>
            <a:r>
              <a:rPr lang="en-US" i="1" dirty="0" err="1" smtClean="0"/>
              <a:t>thực</a:t>
            </a:r>
            <a:r>
              <a:rPr lang="en-US" i="1" dirty="0" smtClean="0"/>
              <a:t> </a:t>
            </a:r>
            <a:r>
              <a:rPr lang="en-US" i="1" dirty="0" err="1" smtClean="0"/>
              <a:t>hành</a:t>
            </a:r>
            <a:r>
              <a:rPr lang="en-US" i="1" dirty="0" smtClean="0"/>
              <a:t>: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i="1" dirty="0" err="1" smtClean="0"/>
              <a:t>Cài</a:t>
            </a:r>
            <a:r>
              <a:rPr lang="en-US" i="1" dirty="0" smtClean="0"/>
              <a:t> </a:t>
            </a:r>
            <a:r>
              <a:rPr lang="en-US" i="1" dirty="0" err="1" smtClean="0"/>
              <a:t>đặt</a:t>
            </a:r>
            <a:r>
              <a:rPr lang="en-US" i="1" dirty="0" smtClean="0"/>
              <a:t> </a:t>
            </a:r>
            <a:r>
              <a:rPr lang="en-US" i="1" dirty="0" err="1" smtClean="0"/>
              <a:t>hàm</a:t>
            </a:r>
            <a:r>
              <a:rPr lang="en-US" i="1" dirty="0" smtClean="0"/>
              <a:t> </a:t>
            </a:r>
            <a:r>
              <a:rPr lang="en-US" i="1" dirty="0" err="1" smtClean="0"/>
              <a:t>tạo</a:t>
            </a:r>
            <a:r>
              <a:rPr lang="en-US" i="1" dirty="0" smtClean="0"/>
              <a:t> </a:t>
            </a:r>
            <a:r>
              <a:rPr lang="en-US" i="1" dirty="0" err="1" smtClean="0"/>
              <a:t>cây</a:t>
            </a:r>
            <a:r>
              <a:rPr lang="en-US" i="1" dirty="0" smtClean="0"/>
              <a:t> BST </a:t>
            </a:r>
            <a:r>
              <a:rPr lang="en-US" i="1" dirty="0" err="1" smtClean="0"/>
              <a:t>có</a:t>
            </a:r>
            <a:r>
              <a:rPr lang="en-US" i="1" dirty="0" smtClean="0"/>
              <a:t> </a:t>
            </a:r>
            <a:r>
              <a:rPr lang="en-US" i="1" dirty="0" err="1" smtClean="0"/>
              <a:t>tên</a:t>
            </a:r>
            <a:r>
              <a:rPr lang="en-US" i="1" dirty="0" smtClean="0"/>
              <a:t>  </a:t>
            </a:r>
            <a:r>
              <a:rPr lang="en-US" i="1" dirty="0" err="1" smtClean="0"/>
              <a:t>CreateTree</a:t>
            </a:r>
            <a:r>
              <a:rPr lang="en-US" i="1" dirty="0" smtClean="0"/>
              <a:t>(). </a:t>
            </a:r>
            <a:r>
              <a:rPr lang="en-US" i="1" dirty="0" err="1" smtClean="0"/>
              <a:t>Hàm</a:t>
            </a:r>
            <a:r>
              <a:rPr lang="en-US" i="1" dirty="0" smtClean="0"/>
              <a:t> </a:t>
            </a:r>
            <a:r>
              <a:rPr lang="en-US" i="1" dirty="0" err="1" smtClean="0"/>
              <a:t>này</a:t>
            </a:r>
            <a:r>
              <a:rPr lang="en-US" i="1" dirty="0"/>
              <a:t> </a:t>
            </a:r>
            <a:r>
              <a:rPr lang="en-US" i="1" dirty="0" err="1" smtClean="0"/>
              <a:t>tạo</a:t>
            </a:r>
            <a:r>
              <a:rPr lang="en-US" i="1" dirty="0" smtClean="0"/>
              <a:t> </a:t>
            </a:r>
            <a:r>
              <a:rPr lang="en-US" i="1" dirty="0" err="1" smtClean="0"/>
              <a:t>cây</a:t>
            </a:r>
            <a:r>
              <a:rPr lang="en-US" i="1" dirty="0" smtClean="0"/>
              <a:t> </a:t>
            </a:r>
            <a:r>
              <a:rPr lang="en-US" i="1" dirty="0" err="1" smtClean="0"/>
              <a:t>gồm</a:t>
            </a:r>
            <a:r>
              <a:rPr lang="en-US" i="1" dirty="0" smtClean="0"/>
              <a:t> n </a:t>
            </a:r>
            <a:r>
              <a:rPr lang="en-US" i="1" dirty="0" err="1" smtClean="0"/>
              <a:t>giá</a:t>
            </a:r>
            <a:r>
              <a:rPr lang="en-US" i="1" dirty="0" smtClean="0"/>
              <a:t> </a:t>
            </a:r>
            <a:r>
              <a:rPr lang="en-US" i="1" dirty="0" err="1" smtClean="0"/>
              <a:t>trị</a:t>
            </a:r>
            <a:r>
              <a:rPr lang="en-US" i="1" dirty="0" smtClean="0"/>
              <a:t> </a:t>
            </a:r>
            <a:r>
              <a:rPr lang="en-US" i="1" dirty="0" err="1" smtClean="0"/>
              <a:t>nhập</a:t>
            </a:r>
            <a:r>
              <a:rPr lang="en-US" i="1" dirty="0" smtClean="0"/>
              <a:t> </a:t>
            </a:r>
            <a:r>
              <a:rPr lang="en-US" i="1" dirty="0" err="1" smtClean="0"/>
              <a:t>từ</a:t>
            </a:r>
            <a:r>
              <a:rPr lang="en-US" i="1" dirty="0" smtClean="0"/>
              <a:t> </a:t>
            </a:r>
            <a:r>
              <a:rPr lang="en-US" i="1" dirty="0" err="1" smtClean="0"/>
              <a:t>bàn</a:t>
            </a:r>
            <a:r>
              <a:rPr lang="en-US" i="1" dirty="0" smtClean="0"/>
              <a:t> </a:t>
            </a:r>
            <a:r>
              <a:rPr lang="en-US" i="1" dirty="0" err="1" smtClean="0"/>
              <a:t>phím</a:t>
            </a:r>
            <a:endParaRPr lang="en-US" i="1" dirty="0" smtClean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err="1" smtClean="0">
                <a:solidFill>
                  <a:srgbClr val="C00000"/>
                </a:solidFill>
              </a:rPr>
              <a:t>Gợi</a:t>
            </a:r>
            <a:r>
              <a:rPr lang="en-US" b="1" dirty="0" smtClean="0">
                <a:solidFill>
                  <a:srgbClr val="C00000"/>
                </a:solidFill>
              </a:rPr>
              <a:t> ý: </a:t>
            </a:r>
            <a:r>
              <a:rPr lang="en-US" b="1" dirty="0" err="1" smtClean="0">
                <a:solidFill>
                  <a:srgbClr val="C00000"/>
                </a:solidFill>
              </a:rPr>
              <a:t>sau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mỗi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lần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nhập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giá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trị</a:t>
            </a:r>
            <a:r>
              <a:rPr lang="en-US" b="1" dirty="0" smtClean="0">
                <a:solidFill>
                  <a:srgbClr val="C00000"/>
                </a:solidFill>
              </a:rPr>
              <a:t>, ta </a:t>
            </a:r>
            <a:r>
              <a:rPr lang="en-US" b="1" dirty="0" err="1" smtClean="0">
                <a:solidFill>
                  <a:srgbClr val="C00000"/>
                </a:solidFill>
              </a:rPr>
              <a:t>sẽ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gọi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hàm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InsertTree</a:t>
            </a:r>
            <a:r>
              <a:rPr lang="en-US" b="1" dirty="0" smtClean="0">
                <a:solidFill>
                  <a:srgbClr val="C00000"/>
                </a:solidFill>
              </a:rPr>
              <a:t>() </a:t>
            </a:r>
            <a:r>
              <a:rPr lang="en-US" b="1" dirty="0" err="1" smtClean="0">
                <a:solidFill>
                  <a:srgbClr val="C00000"/>
                </a:solidFill>
              </a:rPr>
              <a:t>để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thêm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một</a:t>
            </a:r>
            <a:r>
              <a:rPr lang="en-US" b="1" dirty="0" smtClean="0">
                <a:solidFill>
                  <a:srgbClr val="C00000"/>
                </a:solidFill>
              </a:rPr>
              <a:t> node </a:t>
            </a:r>
            <a:r>
              <a:rPr lang="en-US" b="1" dirty="0" err="1" smtClean="0">
                <a:solidFill>
                  <a:srgbClr val="C00000"/>
                </a:solidFill>
              </a:rPr>
              <a:t>vào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cây</a:t>
            </a:r>
            <a:r>
              <a:rPr lang="en-US" b="1" dirty="0" smtClean="0">
                <a:solidFill>
                  <a:srgbClr val="C00000"/>
                </a:solidFill>
              </a:rPr>
              <a:t>.</a:t>
            </a:r>
            <a:endParaRPr lang="en-US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718039" y="1"/>
            <a:ext cx="8241323" cy="836613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FF0000"/>
                </a:solidFill>
              </a:rPr>
              <a:t>LỜI CẢM ƠN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9166" y="1628775"/>
            <a:ext cx="8481646" cy="2908300"/>
          </a:xfrm>
          <a:ln>
            <a:solidFill>
              <a:srgbClr val="CC00CC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4000" b="1" dirty="0" smtClean="0">
                <a:solidFill>
                  <a:srgbClr val="FFC000"/>
                </a:solidFill>
              </a:rPr>
              <a:t>		</a:t>
            </a:r>
            <a:r>
              <a:rPr lang="en-US" sz="4000" b="1" dirty="0" err="1" smtClean="0">
                <a:solidFill>
                  <a:srgbClr val="0070C0"/>
                </a:solidFill>
              </a:rPr>
              <a:t>Xin</a:t>
            </a:r>
            <a:r>
              <a:rPr lang="en-US" sz="4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</a:rPr>
              <a:t>chân</a:t>
            </a:r>
            <a:r>
              <a:rPr lang="en-US" sz="4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</a:rPr>
              <a:t>thành</a:t>
            </a:r>
            <a:r>
              <a:rPr lang="en-US" sz="4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</a:rPr>
              <a:t>cảm</a:t>
            </a:r>
            <a:r>
              <a:rPr lang="en-US" sz="4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</a:rPr>
              <a:t>ơn</a:t>
            </a:r>
            <a:r>
              <a:rPr lang="en-US" sz="4000" b="1" dirty="0" smtClean="0">
                <a:solidFill>
                  <a:srgbClr val="0070C0"/>
                </a:solidFill>
              </a:rPr>
              <a:t> Ban </a:t>
            </a:r>
            <a:r>
              <a:rPr lang="en-US" sz="4000" b="1" dirty="0" err="1" smtClean="0">
                <a:solidFill>
                  <a:srgbClr val="0070C0"/>
                </a:solidFill>
              </a:rPr>
              <a:t>Tổ</a:t>
            </a:r>
            <a:r>
              <a:rPr lang="en-US" sz="4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</a:rPr>
              <a:t>chức</a:t>
            </a:r>
            <a:r>
              <a:rPr lang="en-US" sz="4000" b="1" dirty="0" smtClean="0">
                <a:solidFill>
                  <a:srgbClr val="0070C0"/>
                </a:solidFill>
              </a:rPr>
              <a:t>, Ban </a:t>
            </a:r>
            <a:r>
              <a:rPr lang="en-US" sz="4000" b="1" dirty="0" err="1" smtClean="0">
                <a:solidFill>
                  <a:srgbClr val="0070C0"/>
                </a:solidFill>
              </a:rPr>
              <a:t>Giám</a:t>
            </a:r>
            <a:r>
              <a:rPr lang="en-US" sz="4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</a:rPr>
              <a:t>khảo</a:t>
            </a:r>
            <a:r>
              <a:rPr lang="en-US" sz="4000" b="1" dirty="0" smtClean="0">
                <a:solidFill>
                  <a:srgbClr val="0070C0"/>
                </a:solidFill>
              </a:rPr>
              <a:t>, </a:t>
            </a:r>
            <a:r>
              <a:rPr lang="en-US" sz="4000" b="1" dirty="0" err="1" smtClean="0">
                <a:solidFill>
                  <a:srgbClr val="0070C0"/>
                </a:solidFill>
              </a:rPr>
              <a:t>quí</a:t>
            </a:r>
            <a:r>
              <a:rPr lang="en-US" sz="4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</a:rPr>
              <a:t>thầy</a:t>
            </a:r>
            <a:r>
              <a:rPr lang="en-US" sz="4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</a:rPr>
              <a:t>cô</a:t>
            </a:r>
            <a:r>
              <a:rPr lang="en-US" sz="4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</a:rPr>
              <a:t>đồng</a:t>
            </a:r>
            <a:r>
              <a:rPr lang="en-US" sz="4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</a:rPr>
              <a:t>nghiệp</a:t>
            </a:r>
            <a:r>
              <a:rPr lang="en-US" sz="4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</a:rPr>
              <a:t>đã</a:t>
            </a:r>
            <a:r>
              <a:rPr lang="en-US" sz="4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</a:rPr>
              <a:t>tận</a:t>
            </a:r>
            <a:r>
              <a:rPr lang="en-US" sz="4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</a:rPr>
              <a:t>tình</a:t>
            </a:r>
            <a:r>
              <a:rPr lang="en-US" sz="4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</a:rPr>
              <a:t>giúp</a:t>
            </a:r>
            <a:r>
              <a:rPr lang="en-US" sz="4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</a:rPr>
              <a:t>đỡ</a:t>
            </a:r>
            <a:r>
              <a:rPr lang="en-US" sz="4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</a:rPr>
              <a:t>tôi</a:t>
            </a:r>
            <a:r>
              <a:rPr lang="en-US" sz="4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</a:rPr>
              <a:t>hoàn</a:t>
            </a:r>
            <a:r>
              <a:rPr lang="en-US" sz="4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</a:rPr>
              <a:t>thành</a:t>
            </a:r>
            <a:r>
              <a:rPr lang="en-US" sz="4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</a:rPr>
              <a:t>bài</a:t>
            </a:r>
            <a:r>
              <a:rPr lang="en-US" sz="4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</a:rPr>
              <a:t>giảng</a:t>
            </a:r>
            <a:r>
              <a:rPr lang="en-US" sz="4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</a:rPr>
              <a:t>ngày</a:t>
            </a:r>
            <a:r>
              <a:rPr lang="en-US" sz="4000" b="1" dirty="0" smtClean="0">
                <a:solidFill>
                  <a:srgbClr val="0070C0"/>
                </a:solidFill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</a:rPr>
              <a:t>hôm</a:t>
            </a:r>
            <a:r>
              <a:rPr lang="en-US" sz="4000" b="1" dirty="0" smtClean="0">
                <a:solidFill>
                  <a:srgbClr val="0070C0"/>
                </a:solidFill>
              </a:rPr>
              <a:t> nay.</a:t>
            </a:r>
          </a:p>
        </p:txBody>
      </p:sp>
      <p:sp>
        <p:nvSpPr>
          <p:cNvPr id="63493" name="AutoShape 5"/>
          <p:cNvSpPr>
            <a:spLocks noChangeArrowheads="1"/>
          </p:cNvSpPr>
          <p:nvPr/>
        </p:nvSpPr>
        <p:spPr bwMode="auto">
          <a:xfrm>
            <a:off x="638908" y="5013325"/>
            <a:ext cx="8491904" cy="1366838"/>
          </a:xfrm>
          <a:prstGeom prst="wave">
            <a:avLst>
              <a:gd name="adj1" fmla="val 13005"/>
              <a:gd name="adj2" fmla="val 0"/>
            </a:avLst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b="1">
                <a:solidFill>
                  <a:srgbClr val="FF5050"/>
                </a:solidFill>
                <a:latin typeface="Tahoma" pitchFamily="34" charset="0"/>
              </a:rPr>
              <a:t>CHÚC HỘI GIẢNG THÀNH CÔNG TỐT ĐẸP!</a:t>
            </a:r>
          </a:p>
        </p:txBody>
      </p:sp>
    </p:spTree>
    <p:extLst>
      <p:ext uri="{BB962C8B-B14F-4D97-AF65-F5344CB8AC3E}">
        <p14:creationId xmlns:p14="http://schemas.microsoft.com/office/powerpoint/2010/main" val="382214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3491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3491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3491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491" grpId="0" build="p" animBg="1"/>
      <p:bldP spid="6349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87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0" y="5804854"/>
            <a:ext cx="91440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3200" dirty="0" err="1"/>
              <a:t>Đoàn</a:t>
            </a:r>
            <a:r>
              <a:rPr lang="en-US" sz="3200" dirty="0"/>
              <a:t> </a:t>
            </a:r>
            <a:r>
              <a:rPr lang="en-US" sz="3200" dirty="0" err="1"/>
              <a:t>Sinh</a:t>
            </a:r>
            <a:r>
              <a:rPr lang="en-US" sz="3200" dirty="0"/>
              <a:t> </a:t>
            </a:r>
            <a:r>
              <a:rPr lang="en-US" sz="3200" dirty="0" err="1"/>
              <a:t>viên</a:t>
            </a:r>
            <a:r>
              <a:rPr lang="en-US" sz="3200" dirty="0"/>
              <a:t> </a:t>
            </a:r>
            <a:r>
              <a:rPr lang="en-US" sz="3200" dirty="0" err="1"/>
              <a:t>dự</a:t>
            </a:r>
            <a:r>
              <a:rPr lang="en-US" sz="3200" dirty="0"/>
              <a:t> </a:t>
            </a:r>
            <a:r>
              <a:rPr lang="en-US" sz="3200" dirty="0" err="1"/>
              <a:t>thi</a:t>
            </a:r>
            <a:r>
              <a:rPr lang="en-US" sz="3200" dirty="0"/>
              <a:t> Olympic tin </a:t>
            </a:r>
            <a:r>
              <a:rPr lang="en-US" sz="3200" dirty="0" err="1"/>
              <a:t>học</a:t>
            </a:r>
            <a:r>
              <a:rPr lang="en-US" sz="3200" dirty="0"/>
              <a:t> SV </a:t>
            </a:r>
            <a:r>
              <a:rPr lang="en-US" sz="3200" dirty="0" err="1"/>
              <a:t>toàn</a:t>
            </a:r>
            <a:r>
              <a:rPr lang="en-US" sz="3200" dirty="0"/>
              <a:t> </a:t>
            </a:r>
            <a:r>
              <a:rPr lang="en-US" sz="3200" dirty="0" err="1"/>
              <a:t>quốc</a:t>
            </a:r>
            <a:r>
              <a:rPr lang="en-US" sz="3200" dirty="0"/>
              <a:t> </a:t>
            </a:r>
            <a:r>
              <a:rPr lang="en-US" sz="3200" dirty="0" err="1"/>
              <a:t>năm</a:t>
            </a:r>
            <a:r>
              <a:rPr lang="en-US" sz="3200" dirty="0"/>
              <a:t> 2011 </a:t>
            </a:r>
            <a:r>
              <a:rPr lang="en-US" sz="3200" dirty="0" err="1"/>
              <a:t>nhận</a:t>
            </a:r>
            <a:r>
              <a:rPr lang="en-US" sz="3200" dirty="0"/>
              <a:t> </a:t>
            </a:r>
            <a:r>
              <a:rPr lang="en-US" sz="3200" dirty="0" err="1"/>
              <a:t>giải</a:t>
            </a:r>
            <a:r>
              <a:rPr lang="en-US" sz="3200" dirty="0"/>
              <a:t> </a:t>
            </a:r>
            <a:r>
              <a:rPr lang="en-US" sz="3200" dirty="0" err="1"/>
              <a:t>thưởng</a:t>
            </a:r>
            <a:r>
              <a:rPr lang="en-US" sz="3200" dirty="0"/>
              <a:t> </a:t>
            </a:r>
            <a:r>
              <a:rPr lang="en-US" sz="3200" dirty="0" err="1"/>
              <a:t>của</a:t>
            </a:r>
            <a:r>
              <a:rPr lang="en-US" sz="3200" dirty="0"/>
              <a:t> </a:t>
            </a:r>
            <a:r>
              <a:rPr lang="en-US" sz="3200" dirty="0" err="1"/>
              <a:t>nhà</a:t>
            </a:r>
            <a:r>
              <a:rPr lang="en-US" sz="3200" dirty="0"/>
              <a:t> </a:t>
            </a:r>
            <a:r>
              <a:rPr lang="en-US" sz="3200" dirty="0" err="1"/>
              <a:t>tài</a:t>
            </a:r>
            <a:r>
              <a:rPr lang="en-US" sz="3200" dirty="0"/>
              <a:t> </a:t>
            </a:r>
            <a:r>
              <a:rPr lang="en-US" sz="3200" dirty="0" err="1"/>
              <a:t>trợ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034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:randomBar dir="vert"/>
      </p:transition>
    </mc:Choice>
    <mc:Fallback xmlns="">
      <p:transition spd="slow" advTm="6000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lytc.edu.vn/images/KhoaCNTT-OLYMPIC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28575"/>
            <a:ext cx="9097963" cy="684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806525" y="5923881"/>
            <a:ext cx="7584769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b="1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GIẢI NHẤT OLYMPIC TIN HỌC TOÀN QUỐC</a:t>
            </a:r>
          </a:p>
          <a:p>
            <a:pPr algn="ctr">
              <a:defRPr/>
            </a:pPr>
            <a:r>
              <a:rPr lang="en-US" sz="2800" b="1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KHỐI KHÔNG CHUYÊN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666705"/>
              </p:ext>
            </p:extLst>
          </p:nvPr>
        </p:nvGraphicFramePr>
        <p:xfrm>
          <a:off x="292100" y="990600"/>
          <a:ext cx="8407400" cy="5791200"/>
        </p:xfrm>
        <a:graphic>
          <a:graphicData uri="http://schemas.openxmlformats.org/drawingml/2006/table">
            <a:tbl>
              <a:tblPr/>
              <a:tblGrid>
                <a:gridCol w="1430338"/>
                <a:gridCol w="3641725"/>
                <a:gridCol w="534987"/>
                <a:gridCol w="533400"/>
                <a:gridCol w="536575"/>
                <a:gridCol w="865188"/>
                <a:gridCol w="865187"/>
              </a:tblGrid>
              <a:tr h="28098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TT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TÊN CHƯƠNG, BÀI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SỐ TIẾT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09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LT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BT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TH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KT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TỔNG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MỞ ĐẦU</a:t>
                      </a: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Chương I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TÌM KIẾM VÀ SẮP XẾP</a:t>
                      </a: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Bài 1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Tìm kiếm</a:t>
                      </a: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Bài 2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Sắp xếp</a:t>
                      </a: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Ôn tập và kiểm tra  chương I</a:t>
                      </a: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Chương II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CẤU TRÚC DỮ LIỆU ĐỘNG</a:t>
                      </a: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30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Bài 3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Danh sách liên kết</a:t>
                      </a: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Bài 4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Danh sách liên kết đơn</a:t>
                      </a: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21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Bài 5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Sắp xếp trên danh sách liên kết đơn</a:t>
                      </a: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Ôn tập và kiểm tra  chương II</a:t>
                      </a: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Chương III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CÂY </a:t>
                      </a: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25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Bài 6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Cấu trúc cây</a:t>
                      </a: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Bài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7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Cây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nhị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phân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tìm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kiếm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Ôn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tập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và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kiểm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tra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chương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III</a:t>
                      </a: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Ôn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tập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học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kỳ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0988">
                <a:tc gridSpan="2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TỔNG CỘNG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23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30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43000" algn="ctr"/>
                          <a:tab pos="2068513" algn="l"/>
                          <a:tab pos="4114800" algn="ctr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75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  <a:cs typeface="Times New Roman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7320" name="Rectangle 1"/>
          <p:cNvSpPr>
            <a:spLocks noChangeArrowheads="1"/>
          </p:cNvSpPr>
          <p:nvPr/>
        </p:nvSpPr>
        <p:spPr bwMode="auto">
          <a:xfrm>
            <a:off x="609600" y="76200"/>
            <a:ext cx="8077200" cy="11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0" hangingPunct="0">
              <a:tabLst>
                <a:tab pos="1143000" algn="ctr"/>
                <a:tab pos="2068513" algn="l"/>
                <a:tab pos="4114800" algn="ctr"/>
              </a:tabLst>
            </a:pPr>
            <a:r>
              <a:rPr lang="en-US" sz="2400" b="1">
                <a:latin typeface="Times New Roman" pitchFamily="18" charset="0"/>
                <a:cs typeface="Times New Roman" pitchFamily="18" charset="0"/>
              </a:rPr>
              <a:t>PHÂN PHỐI CHƯƠNG TRÌNH</a:t>
            </a:r>
          </a:p>
          <a:p>
            <a:pPr algn="ctr" eaLnBrk="0" hangingPunct="0">
              <a:tabLst>
                <a:tab pos="1143000" algn="ctr"/>
                <a:tab pos="2068513" algn="l"/>
                <a:tab pos="4114800" algn="ctr"/>
              </a:tabLst>
            </a:pPr>
            <a:r>
              <a:rPr lang="en-US" sz="2400" b="1">
                <a:latin typeface="Times New Roman" pitchFamily="18" charset="0"/>
              </a:rPr>
              <a:t>CẤU TRÚC DỮ LIỆU</a:t>
            </a:r>
            <a:endParaRPr lang="en-US" sz="2400"/>
          </a:p>
          <a:p>
            <a:pPr eaLnBrk="0" hangingPunct="0">
              <a:tabLst>
                <a:tab pos="1143000" algn="ctr"/>
                <a:tab pos="2068513" algn="l"/>
                <a:tab pos="4114800" algn="ctr"/>
              </a:tabLst>
            </a:pPr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1688124" y="41276"/>
            <a:ext cx="562707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 dirty="0"/>
              <a:t> </a:t>
            </a:r>
            <a:r>
              <a:rPr lang="en-US" sz="3200" b="1" dirty="0"/>
              <a:t>PHƯƠNG PHÁP GIẢNG DẠY</a:t>
            </a:r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615463" y="1357316"/>
            <a:ext cx="844061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31775" indent="-2317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 b="1" dirty="0"/>
              <a:t>- </a:t>
            </a:r>
            <a:r>
              <a:rPr lang="en-US" sz="2800" b="1" dirty="0" err="1"/>
              <a:t>Giáo</a:t>
            </a:r>
            <a:r>
              <a:rPr lang="en-US" sz="2800" b="1" dirty="0"/>
              <a:t> </a:t>
            </a:r>
            <a:r>
              <a:rPr lang="en-US" sz="2800" b="1" dirty="0" err="1"/>
              <a:t>viên</a:t>
            </a:r>
            <a:r>
              <a:rPr lang="en-US" sz="2800" b="1" dirty="0"/>
              <a:t> </a:t>
            </a:r>
            <a:r>
              <a:rPr lang="en-US" sz="2800" b="1" dirty="0" err="1"/>
              <a:t>hướng</a:t>
            </a:r>
            <a:r>
              <a:rPr lang="en-US" sz="2800" b="1" dirty="0"/>
              <a:t> </a:t>
            </a:r>
            <a:r>
              <a:rPr lang="en-US" sz="2800" b="1" dirty="0" err="1"/>
              <a:t>dẫn</a:t>
            </a:r>
            <a:r>
              <a:rPr lang="en-US" sz="2800" b="1" dirty="0"/>
              <a:t> </a:t>
            </a:r>
            <a:r>
              <a:rPr lang="en-US" sz="2800" b="1" dirty="0" err="1"/>
              <a:t>học</a:t>
            </a:r>
            <a:r>
              <a:rPr lang="en-US" sz="2800" b="1" dirty="0"/>
              <a:t> </a:t>
            </a:r>
            <a:r>
              <a:rPr lang="en-US" sz="2800" b="1" dirty="0" err="1"/>
              <a:t>sinh</a:t>
            </a:r>
            <a:r>
              <a:rPr lang="en-US" sz="2800" b="1" dirty="0"/>
              <a:t> </a:t>
            </a:r>
            <a:r>
              <a:rPr lang="en-US" sz="2800" b="1" dirty="0" err="1"/>
              <a:t>cùng</a:t>
            </a:r>
            <a:r>
              <a:rPr lang="en-US" sz="2800" b="1" dirty="0"/>
              <a:t> </a:t>
            </a:r>
            <a:r>
              <a:rPr lang="en-US" sz="2800" b="1" dirty="0" err="1"/>
              <a:t>xây</a:t>
            </a:r>
            <a:r>
              <a:rPr lang="en-US" sz="2800" b="1" dirty="0"/>
              <a:t> </a:t>
            </a:r>
            <a:r>
              <a:rPr lang="en-US" sz="2800" b="1" dirty="0" err="1"/>
              <a:t>dựng</a:t>
            </a:r>
            <a:r>
              <a:rPr lang="en-US" sz="2800" b="1" dirty="0"/>
              <a:t> </a:t>
            </a:r>
            <a:r>
              <a:rPr lang="en-US" sz="2800" b="1" dirty="0" err="1"/>
              <a:t>bài</a:t>
            </a:r>
            <a:r>
              <a:rPr lang="en-US" sz="2800" b="1" dirty="0"/>
              <a:t> </a:t>
            </a:r>
            <a:r>
              <a:rPr lang="en-US" sz="2800" b="1" dirty="0" err="1"/>
              <a:t>học</a:t>
            </a:r>
            <a:r>
              <a:rPr lang="en-US" sz="2800" b="1" dirty="0"/>
              <a:t>.</a:t>
            </a:r>
          </a:p>
        </p:txBody>
      </p:sp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615463" y="3487738"/>
            <a:ext cx="844061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/>
              <a:t>- </a:t>
            </a:r>
            <a:r>
              <a:rPr lang="en-US" sz="2800" b="1"/>
              <a:t>Sử dụng phần mềm PowerPoint để giảng bài</a:t>
            </a:r>
            <a:r>
              <a:rPr lang="en-US" sz="3200" b="1"/>
              <a:t>.</a:t>
            </a:r>
          </a:p>
        </p:txBody>
      </p:sp>
      <p:sp>
        <p:nvSpPr>
          <p:cNvPr id="59400" name="Text Box 8"/>
          <p:cNvSpPr txBox="1">
            <a:spLocks noChangeArrowheads="1"/>
          </p:cNvSpPr>
          <p:nvPr/>
        </p:nvSpPr>
        <p:spPr bwMode="auto">
          <a:xfrm>
            <a:off x="615463" y="4500566"/>
            <a:ext cx="8308731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/>
              <a:t>- Học sinh thảo luận nhóm nhỏ trong tiết học.</a:t>
            </a:r>
          </a:p>
        </p:txBody>
      </p:sp>
      <p:sp>
        <p:nvSpPr>
          <p:cNvPr id="59404" name="Text Box 12"/>
          <p:cNvSpPr txBox="1">
            <a:spLocks noChangeArrowheads="1"/>
          </p:cNvSpPr>
          <p:nvPr/>
        </p:nvSpPr>
        <p:spPr bwMode="auto">
          <a:xfrm>
            <a:off x="615463" y="2690815"/>
            <a:ext cx="849336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/>
              <a:t>- </a:t>
            </a:r>
            <a:r>
              <a:rPr lang="en-US" sz="2800" b="1" dirty="0" err="1"/>
              <a:t>Học</a:t>
            </a:r>
            <a:r>
              <a:rPr lang="en-US" sz="2800" b="1" dirty="0"/>
              <a:t> </a:t>
            </a:r>
            <a:r>
              <a:rPr lang="en-US" sz="2800" b="1" dirty="0" err="1"/>
              <a:t>sinh</a:t>
            </a:r>
            <a:r>
              <a:rPr lang="en-US" sz="2800" b="1" dirty="0"/>
              <a:t> </a:t>
            </a:r>
            <a:r>
              <a:rPr lang="en-US" sz="2800" b="1" dirty="0" err="1">
                <a:latin typeface="Tahoma" pitchFamily="34" charset="0"/>
              </a:rPr>
              <a:t>điền</a:t>
            </a:r>
            <a:r>
              <a:rPr lang="en-US" sz="2800" b="1" dirty="0"/>
              <a:t> </a:t>
            </a:r>
            <a:r>
              <a:rPr lang="en-US" sz="2800" b="1" dirty="0" err="1"/>
              <a:t>những</a:t>
            </a:r>
            <a:r>
              <a:rPr lang="en-US" sz="2800" b="1" dirty="0"/>
              <a:t> </a:t>
            </a:r>
            <a:r>
              <a:rPr lang="en-US" sz="2800" b="1" dirty="0" err="1"/>
              <a:t>từ</a:t>
            </a:r>
            <a:r>
              <a:rPr lang="en-US" sz="2800" b="1" dirty="0"/>
              <a:t> </a:t>
            </a:r>
            <a:r>
              <a:rPr lang="en-US" sz="2800" b="1" dirty="0" err="1"/>
              <a:t>khóa</a:t>
            </a:r>
            <a:r>
              <a:rPr lang="en-US" sz="2000" b="1" dirty="0"/>
              <a:t> </a:t>
            </a:r>
            <a:r>
              <a:rPr lang="en-US" sz="2800" b="1" dirty="0" err="1"/>
              <a:t>vào</a:t>
            </a:r>
            <a:r>
              <a:rPr lang="en-US" sz="2800" b="1" dirty="0"/>
              <a:t> </a:t>
            </a:r>
            <a:r>
              <a:rPr lang="en-US" sz="2800" b="1" dirty="0" err="1"/>
              <a:t>phiếu</a:t>
            </a:r>
            <a:r>
              <a:rPr lang="en-US" sz="2800" b="1" dirty="0"/>
              <a:t> </a:t>
            </a:r>
            <a:r>
              <a:rPr lang="en-US" sz="2800" b="1" dirty="0" err="1"/>
              <a:t>học</a:t>
            </a:r>
            <a:r>
              <a:rPr lang="en-US" sz="2800" b="1" dirty="0"/>
              <a:t> </a:t>
            </a:r>
            <a:r>
              <a:rPr lang="en-US" sz="2800" b="1" dirty="0" err="1"/>
              <a:t>tập</a:t>
            </a:r>
            <a:r>
              <a:rPr lang="en-US" sz="28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23349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8" grpId="0"/>
      <p:bldP spid="59399" grpId="0"/>
      <p:bldP spid="59400" grpId="0"/>
      <p:bldP spid="5940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 idx="4294967295"/>
          </p:nvPr>
        </p:nvSpPr>
        <p:spPr>
          <a:xfrm>
            <a:off x="583224" y="360363"/>
            <a:ext cx="8560777" cy="925512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2400" b="0" dirty="0" smtClean="0"/>
              <a:t>ỦY BAN NHÂN DÂN THÀNH PHỐ HỒ CHÍ MINH</a:t>
            </a: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en-US" sz="3000" dirty="0" smtClean="0"/>
              <a:t>TRƯỜNG CAO ĐẲNG KỸ THUẬT LÝ TỰ TRỌNG</a:t>
            </a:r>
            <a:r>
              <a:rPr lang="en-US" sz="3000" b="0" dirty="0" smtClean="0"/>
              <a:t/>
            </a:r>
            <a:br>
              <a:rPr lang="en-US" sz="3000" b="0" dirty="0" smtClean="0"/>
            </a:br>
            <a:r>
              <a:rPr lang="en-US" sz="3000" b="0" dirty="0" smtClean="0"/>
              <a:t>***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4294967295"/>
          </p:nvPr>
        </p:nvSpPr>
        <p:spPr>
          <a:xfrm>
            <a:off x="1115158" y="1557338"/>
            <a:ext cx="7772400" cy="647700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en-US" sz="3000" dirty="0" smtClean="0"/>
              <a:t>BÀI GIẢNG LÝ THUYẾT</a:t>
            </a:r>
            <a:endParaRPr lang="en-US" sz="3000" dirty="0" smtClean="0">
              <a:solidFill>
                <a:srgbClr val="FFC000"/>
              </a:solidFill>
            </a:endParaRP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en-US" sz="3000" dirty="0" smtClean="0"/>
          </a:p>
        </p:txBody>
      </p:sp>
      <p:sp>
        <p:nvSpPr>
          <p:cNvPr id="5125" name="Text Box 6"/>
          <p:cNvSpPr txBox="1">
            <a:spLocks noChangeArrowheads="1"/>
          </p:cNvSpPr>
          <p:nvPr/>
        </p:nvSpPr>
        <p:spPr bwMode="auto">
          <a:xfrm>
            <a:off x="650631" y="2420939"/>
            <a:ext cx="8493369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Tahoma" pitchFamily="34" charset="0"/>
              </a:rPr>
              <a:t>CÂY NHỊ PHÂN TÌM KIẾM</a:t>
            </a:r>
          </a:p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Tahoma" pitchFamily="34" charset="0"/>
              </a:rPr>
              <a:t>BINARY SEARCH TREE(BST)</a:t>
            </a:r>
            <a:endParaRPr lang="en-US" sz="3600" dirty="0">
              <a:solidFill>
                <a:srgbClr val="C00000"/>
              </a:solidFill>
              <a:latin typeface="Tahoma" pitchFamily="34" charset="0"/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340828" y="5143501"/>
            <a:ext cx="531788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b="1" dirty="0">
                <a:latin typeface="+mn-lt"/>
              </a:rPr>
              <a:t>HỌ TÊN GIÁO VIÊN: </a:t>
            </a:r>
            <a:r>
              <a:rPr lang="en-US" sz="2000" b="1" dirty="0">
                <a:solidFill>
                  <a:srgbClr val="C00000"/>
                </a:solidFill>
                <a:latin typeface="+mn-lt"/>
              </a:rPr>
              <a:t>NGUYỄN VĂN </a:t>
            </a:r>
            <a:r>
              <a:rPr lang="en-US" sz="2000" b="1" dirty="0" smtClean="0">
                <a:solidFill>
                  <a:srgbClr val="C00000"/>
                </a:solidFill>
                <a:latin typeface="+mn-lt"/>
              </a:rPr>
              <a:t>MINH</a:t>
            </a:r>
            <a:endParaRPr lang="en-US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1340828" y="5624514"/>
            <a:ext cx="4520711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b="1" dirty="0">
                <a:latin typeface="+mn-lt"/>
              </a:rPr>
              <a:t>HỌC PHẦN: </a:t>
            </a:r>
            <a:r>
              <a:rPr lang="en-US" sz="2000" b="1" dirty="0">
                <a:solidFill>
                  <a:srgbClr val="C00000"/>
                </a:solidFill>
                <a:latin typeface="+mn-lt"/>
              </a:rPr>
              <a:t>CẤU TRÚC DỮ LIỆU</a:t>
            </a:r>
          </a:p>
        </p:txBody>
      </p:sp>
    </p:spTree>
    <p:extLst>
      <p:ext uri="{BB962C8B-B14F-4D97-AF65-F5344CB8AC3E}">
        <p14:creationId xmlns:p14="http://schemas.microsoft.com/office/powerpoint/2010/main" val="41059937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735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ounded Rectangle 46"/>
          <p:cNvSpPr/>
          <p:nvPr/>
        </p:nvSpPr>
        <p:spPr>
          <a:xfrm>
            <a:off x="4572000" y="1447800"/>
            <a:ext cx="4419600" cy="4572000"/>
          </a:xfrm>
          <a:prstGeom prst="round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6284913" y="1676400"/>
            <a:ext cx="971550" cy="739775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>
            <a:off x="0" y="1447800"/>
            <a:ext cx="4572000" cy="4648200"/>
          </a:xfrm>
          <a:prstGeom prst="round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6500813" y="178911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7</a:t>
            </a:r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5348288" y="2581275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</a:t>
            </a: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7724775" y="2581275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36</a:t>
            </a:r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4629150" y="344646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1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6211888" y="344646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6</a:t>
            </a:r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7004050" y="344646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rgbClr val="000099"/>
                </a:solidFill>
                <a:latin typeface="Times New Roman" pitchFamily="18" charset="0"/>
                <a:cs typeface="+mn-cs"/>
              </a:rPr>
              <a:t>15</a:t>
            </a: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8443913" y="344646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40</a:t>
            </a:r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7437438" y="431006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23</a:t>
            </a:r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5780088" y="431006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rgbClr val="000099"/>
                </a:solidFill>
                <a:latin typeface="Times New Roman" pitchFamily="18" charset="0"/>
                <a:cs typeface="+mn-cs"/>
              </a:rPr>
              <a:t>4</a:t>
            </a:r>
          </a:p>
        </p:txBody>
      </p:sp>
      <p:sp>
        <p:nvSpPr>
          <p:cNvPr id="10254" name="Line 13"/>
          <p:cNvSpPr>
            <a:spLocks noChangeShapeType="1"/>
          </p:cNvSpPr>
          <p:nvPr/>
        </p:nvSpPr>
        <p:spPr bwMode="auto">
          <a:xfrm flipH="1">
            <a:off x="5780088" y="2151063"/>
            <a:ext cx="792162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5" name="Line 14"/>
          <p:cNvSpPr>
            <a:spLocks noChangeShapeType="1"/>
          </p:cNvSpPr>
          <p:nvPr/>
        </p:nvSpPr>
        <p:spPr bwMode="auto">
          <a:xfrm>
            <a:off x="6958013" y="2163763"/>
            <a:ext cx="838200" cy="4905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6" name="Line 15"/>
          <p:cNvSpPr>
            <a:spLocks noChangeShapeType="1"/>
          </p:cNvSpPr>
          <p:nvPr/>
        </p:nvSpPr>
        <p:spPr bwMode="auto">
          <a:xfrm flipH="1">
            <a:off x="4987925" y="3014663"/>
            <a:ext cx="433388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7" name="Line 16"/>
          <p:cNvSpPr>
            <a:spLocks noChangeShapeType="1"/>
          </p:cNvSpPr>
          <p:nvPr/>
        </p:nvSpPr>
        <p:spPr bwMode="auto">
          <a:xfrm>
            <a:off x="5780088" y="3014663"/>
            <a:ext cx="504825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8" name="Line 17"/>
          <p:cNvSpPr>
            <a:spLocks noChangeShapeType="1"/>
          </p:cNvSpPr>
          <p:nvPr/>
        </p:nvSpPr>
        <p:spPr bwMode="auto">
          <a:xfrm flipH="1">
            <a:off x="6140450" y="3951288"/>
            <a:ext cx="215900" cy="4318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9" name="Line 18"/>
          <p:cNvSpPr>
            <a:spLocks noChangeShapeType="1"/>
          </p:cNvSpPr>
          <p:nvPr/>
        </p:nvSpPr>
        <p:spPr bwMode="auto">
          <a:xfrm flipH="1">
            <a:off x="7437438" y="3014663"/>
            <a:ext cx="431800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60" name="Line 19"/>
          <p:cNvSpPr>
            <a:spLocks noChangeShapeType="1"/>
          </p:cNvSpPr>
          <p:nvPr/>
        </p:nvSpPr>
        <p:spPr bwMode="auto">
          <a:xfrm>
            <a:off x="8156575" y="3014663"/>
            <a:ext cx="431800" cy="5032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61" name="Line 20"/>
          <p:cNvSpPr>
            <a:spLocks noChangeShapeType="1"/>
          </p:cNvSpPr>
          <p:nvPr/>
        </p:nvSpPr>
        <p:spPr bwMode="auto">
          <a:xfrm>
            <a:off x="7364413" y="3878263"/>
            <a:ext cx="215900" cy="50482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Oval 4"/>
          <p:cNvSpPr>
            <a:spLocks noChangeArrowheads="1"/>
          </p:cNvSpPr>
          <p:nvPr/>
        </p:nvSpPr>
        <p:spPr bwMode="auto">
          <a:xfrm>
            <a:off x="1871663" y="191135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+mn-cs"/>
              </a:rPr>
              <a:t>36</a:t>
            </a:r>
          </a:p>
        </p:txBody>
      </p:sp>
      <p:sp>
        <p:nvSpPr>
          <p:cNvPr id="39" name="Oval 5"/>
          <p:cNvSpPr>
            <a:spLocks noChangeArrowheads="1"/>
          </p:cNvSpPr>
          <p:nvPr/>
        </p:nvSpPr>
        <p:spPr bwMode="auto">
          <a:xfrm>
            <a:off x="719138" y="270351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15</a:t>
            </a:r>
          </a:p>
        </p:txBody>
      </p:sp>
      <p:sp>
        <p:nvSpPr>
          <p:cNvPr id="40" name="Oval 6"/>
          <p:cNvSpPr>
            <a:spLocks noChangeArrowheads="1"/>
          </p:cNvSpPr>
          <p:nvPr/>
        </p:nvSpPr>
        <p:spPr bwMode="auto">
          <a:xfrm>
            <a:off x="3095625" y="2703513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23</a:t>
            </a:r>
          </a:p>
        </p:txBody>
      </p:sp>
      <p:sp>
        <p:nvSpPr>
          <p:cNvPr id="41" name="Oval 7"/>
          <p:cNvSpPr>
            <a:spLocks noChangeArrowheads="1"/>
          </p:cNvSpPr>
          <p:nvPr/>
        </p:nvSpPr>
        <p:spPr bwMode="auto">
          <a:xfrm>
            <a:off x="0" y="35687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4</a:t>
            </a:r>
          </a:p>
        </p:txBody>
      </p:sp>
      <p:sp>
        <p:nvSpPr>
          <p:cNvPr id="42" name="Oval 8"/>
          <p:cNvSpPr>
            <a:spLocks noChangeArrowheads="1"/>
          </p:cNvSpPr>
          <p:nvPr/>
        </p:nvSpPr>
        <p:spPr bwMode="auto">
          <a:xfrm>
            <a:off x="1582738" y="35687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7</a:t>
            </a:r>
          </a:p>
        </p:txBody>
      </p:sp>
      <p:sp>
        <p:nvSpPr>
          <p:cNvPr id="43" name="Oval 9"/>
          <p:cNvSpPr>
            <a:spLocks noChangeArrowheads="1"/>
          </p:cNvSpPr>
          <p:nvPr/>
        </p:nvSpPr>
        <p:spPr bwMode="auto">
          <a:xfrm>
            <a:off x="2374900" y="35687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1</a:t>
            </a:r>
          </a:p>
        </p:txBody>
      </p:sp>
      <p:sp>
        <p:nvSpPr>
          <p:cNvPr id="44" name="Oval 10"/>
          <p:cNvSpPr>
            <a:spLocks noChangeArrowheads="1"/>
          </p:cNvSpPr>
          <p:nvPr/>
        </p:nvSpPr>
        <p:spPr bwMode="auto">
          <a:xfrm>
            <a:off x="3814763" y="35687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6</a:t>
            </a:r>
          </a:p>
        </p:txBody>
      </p:sp>
      <p:sp>
        <p:nvSpPr>
          <p:cNvPr id="45" name="Oval 11"/>
          <p:cNvSpPr>
            <a:spLocks noChangeArrowheads="1"/>
          </p:cNvSpPr>
          <p:nvPr/>
        </p:nvSpPr>
        <p:spPr bwMode="auto">
          <a:xfrm>
            <a:off x="2808288" y="44323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3</a:t>
            </a:r>
          </a:p>
        </p:txBody>
      </p:sp>
      <p:sp>
        <p:nvSpPr>
          <p:cNvPr id="46" name="Oval 12"/>
          <p:cNvSpPr>
            <a:spLocks noChangeArrowheads="1"/>
          </p:cNvSpPr>
          <p:nvPr/>
        </p:nvSpPr>
        <p:spPr bwMode="auto">
          <a:xfrm>
            <a:off x="1150938" y="4432300"/>
            <a:ext cx="504825" cy="50482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+mn-cs"/>
              </a:rPr>
              <a:t>40</a:t>
            </a:r>
          </a:p>
        </p:txBody>
      </p:sp>
      <p:sp>
        <p:nvSpPr>
          <p:cNvPr id="3102" name="Line 13"/>
          <p:cNvSpPr>
            <a:spLocks noChangeShapeType="1"/>
          </p:cNvSpPr>
          <p:nvPr/>
        </p:nvSpPr>
        <p:spPr bwMode="auto">
          <a:xfrm flipH="1">
            <a:off x="1150938" y="2273300"/>
            <a:ext cx="792162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3" name="Line 14"/>
          <p:cNvSpPr>
            <a:spLocks noChangeShapeType="1"/>
          </p:cNvSpPr>
          <p:nvPr/>
        </p:nvSpPr>
        <p:spPr bwMode="auto">
          <a:xfrm>
            <a:off x="2328863" y="2286000"/>
            <a:ext cx="838200" cy="4905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4" name="Line 15"/>
          <p:cNvSpPr>
            <a:spLocks noChangeShapeType="1"/>
          </p:cNvSpPr>
          <p:nvPr/>
        </p:nvSpPr>
        <p:spPr bwMode="auto">
          <a:xfrm flipH="1">
            <a:off x="358775" y="3136900"/>
            <a:ext cx="433388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5" name="Line 16"/>
          <p:cNvSpPr>
            <a:spLocks noChangeShapeType="1"/>
          </p:cNvSpPr>
          <p:nvPr/>
        </p:nvSpPr>
        <p:spPr bwMode="auto">
          <a:xfrm>
            <a:off x="1150938" y="3136900"/>
            <a:ext cx="504825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6" name="Line 17"/>
          <p:cNvSpPr>
            <a:spLocks noChangeShapeType="1"/>
          </p:cNvSpPr>
          <p:nvPr/>
        </p:nvSpPr>
        <p:spPr bwMode="auto">
          <a:xfrm flipH="1">
            <a:off x="1511300" y="4073525"/>
            <a:ext cx="215900" cy="4318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7" name="Line 18"/>
          <p:cNvSpPr>
            <a:spLocks noChangeShapeType="1"/>
          </p:cNvSpPr>
          <p:nvPr/>
        </p:nvSpPr>
        <p:spPr bwMode="auto">
          <a:xfrm flipH="1">
            <a:off x="2808288" y="3136900"/>
            <a:ext cx="4318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8" name="Line 19"/>
          <p:cNvSpPr>
            <a:spLocks noChangeShapeType="1"/>
          </p:cNvSpPr>
          <p:nvPr/>
        </p:nvSpPr>
        <p:spPr bwMode="auto">
          <a:xfrm>
            <a:off x="3527425" y="3136900"/>
            <a:ext cx="431800" cy="5032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9" name="Line 20"/>
          <p:cNvSpPr>
            <a:spLocks noChangeShapeType="1"/>
          </p:cNvSpPr>
          <p:nvPr/>
        </p:nvSpPr>
        <p:spPr bwMode="auto">
          <a:xfrm>
            <a:off x="2735263" y="4000500"/>
            <a:ext cx="215900" cy="50482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7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Duyệt cây theo thứ tự giữa (LNR):</a:t>
            </a:r>
          </a:p>
        </p:txBody>
      </p:sp>
      <p:sp>
        <p:nvSpPr>
          <p:cNvPr id="2" name="Rectangle 1"/>
          <p:cNvSpPr/>
          <p:nvPr/>
        </p:nvSpPr>
        <p:spPr>
          <a:xfrm>
            <a:off x="3656013" y="6088063"/>
            <a:ext cx="604837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1</a:t>
            </a:r>
          </a:p>
        </p:txBody>
      </p:sp>
      <p:sp>
        <p:nvSpPr>
          <p:cNvPr id="48" name="Rectangle 47"/>
          <p:cNvSpPr/>
          <p:nvPr/>
        </p:nvSpPr>
        <p:spPr>
          <a:xfrm>
            <a:off x="4260850" y="6088063"/>
            <a:ext cx="604838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3</a:t>
            </a:r>
          </a:p>
        </p:txBody>
      </p:sp>
      <p:sp>
        <p:nvSpPr>
          <p:cNvPr id="49" name="Rectangle 48"/>
          <p:cNvSpPr/>
          <p:nvPr/>
        </p:nvSpPr>
        <p:spPr>
          <a:xfrm>
            <a:off x="4865688" y="6088063"/>
            <a:ext cx="604837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4</a:t>
            </a:r>
          </a:p>
        </p:txBody>
      </p:sp>
      <p:sp>
        <p:nvSpPr>
          <p:cNvPr id="50" name="Rectangle 49"/>
          <p:cNvSpPr/>
          <p:nvPr/>
        </p:nvSpPr>
        <p:spPr>
          <a:xfrm>
            <a:off x="5470525" y="6088063"/>
            <a:ext cx="604838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6</a:t>
            </a:r>
          </a:p>
        </p:txBody>
      </p:sp>
      <p:sp>
        <p:nvSpPr>
          <p:cNvPr id="51" name="Rectangle 50"/>
          <p:cNvSpPr/>
          <p:nvPr/>
        </p:nvSpPr>
        <p:spPr>
          <a:xfrm>
            <a:off x="6053138" y="6088063"/>
            <a:ext cx="604837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7</a:t>
            </a:r>
          </a:p>
        </p:txBody>
      </p:sp>
      <p:sp>
        <p:nvSpPr>
          <p:cNvPr id="52" name="Rectangle 51"/>
          <p:cNvSpPr/>
          <p:nvPr/>
        </p:nvSpPr>
        <p:spPr>
          <a:xfrm>
            <a:off x="6689725" y="6088063"/>
            <a:ext cx="604838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15</a:t>
            </a:r>
          </a:p>
        </p:txBody>
      </p:sp>
      <p:sp>
        <p:nvSpPr>
          <p:cNvPr id="53" name="Rectangle 52"/>
          <p:cNvSpPr/>
          <p:nvPr/>
        </p:nvSpPr>
        <p:spPr>
          <a:xfrm>
            <a:off x="7297738" y="6088063"/>
            <a:ext cx="604837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23</a:t>
            </a:r>
          </a:p>
        </p:txBody>
      </p:sp>
      <p:sp>
        <p:nvSpPr>
          <p:cNvPr id="54" name="Rectangle 53"/>
          <p:cNvSpPr/>
          <p:nvPr/>
        </p:nvSpPr>
        <p:spPr>
          <a:xfrm>
            <a:off x="7886700" y="6088063"/>
            <a:ext cx="604838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36</a:t>
            </a:r>
          </a:p>
        </p:txBody>
      </p:sp>
      <p:sp>
        <p:nvSpPr>
          <p:cNvPr id="55" name="Rectangle 54"/>
          <p:cNvSpPr/>
          <p:nvPr/>
        </p:nvSpPr>
        <p:spPr>
          <a:xfrm>
            <a:off x="8491538" y="6088063"/>
            <a:ext cx="604837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40</a:t>
            </a:r>
          </a:p>
        </p:txBody>
      </p:sp>
      <p:sp>
        <p:nvSpPr>
          <p:cNvPr id="72" name="Rectangle 71"/>
          <p:cNvSpPr/>
          <p:nvPr/>
        </p:nvSpPr>
        <p:spPr>
          <a:xfrm>
            <a:off x="-1588" y="1212850"/>
            <a:ext cx="604838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4</a:t>
            </a:r>
          </a:p>
        </p:txBody>
      </p:sp>
      <p:sp>
        <p:nvSpPr>
          <p:cNvPr id="73" name="Rectangle 72"/>
          <p:cNvSpPr/>
          <p:nvPr/>
        </p:nvSpPr>
        <p:spPr>
          <a:xfrm>
            <a:off x="603250" y="1212850"/>
            <a:ext cx="604838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15</a:t>
            </a:r>
          </a:p>
        </p:txBody>
      </p:sp>
      <p:sp>
        <p:nvSpPr>
          <p:cNvPr id="74" name="Rectangle 73"/>
          <p:cNvSpPr/>
          <p:nvPr/>
        </p:nvSpPr>
        <p:spPr>
          <a:xfrm>
            <a:off x="1208088" y="1212850"/>
            <a:ext cx="604837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40</a:t>
            </a:r>
          </a:p>
        </p:txBody>
      </p:sp>
      <p:sp>
        <p:nvSpPr>
          <p:cNvPr id="75" name="Rectangle 74"/>
          <p:cNvSpPr/>
          <p:nvPr/>
        </p:nvSpPr>
        <p:spPr>
          <a:xfrm>
            <a:off x="1812925" y="1212850"/>
            <a:ext cx="604838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7</a:t>
            </a:r>
          </a:p>
        </p:txBody>
      </p:sp>
      <p:sp>
        <p:nvSpPr>
          <p:cNvPr id="76" name="Rectangle 75"/>
          <p:cNvSpPr/>
          <p:nvPr/>
        </p:nvSpPr>
        <p:spPr>
          <a:xfrm>
            <a:off x="2395538" y="1212850"/>
            <a:ext cx="604837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36</a:t>
            </a:r>
          </a:p>
        </p:txBody>
      </p:sp>
      <p:sp>
        <p:nvSpPr>
          <p:cNvPr id="77" name="Rectangle 76"/>
          <p:cNvSpPr/>
          <p:nvPr/>
        </p:nvSpPr>
        <p:spPr>
          <a:xfrm>
            <a:off x="3032125" y="1212850"/>
            <a:ext cx="604838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1</a:t>
            </a:r>
          </a:p>
        </p:txBody>
      </p:sp>
      <p:sp>
        <p:nvSpPr>
          <p:cNvPr id="78" name="Rectangle 77"/>
          <p:cNvSpPr/>
          <p:nvPr/>
        </p:nvSpPr>
        <p:spPr>
          <a:xfrm>
            <a:off x="3640138" y="1212850"/>
            <a:ext cx="604837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3</a:t>
            </a:r>
          </a:p>
        </p:txBody>
      </p:sp>
      <p:sp>
        <p:nvSpPr>
          <p:cNvPr id="79" name="Rectangle 78"/>
          <p:cNvSpPr/>
          <p:nvPr/>
        </p:nvSpPr>
        <p:spPr>
          <a:xfrm>
            <a:off x="4229100" y="1212850"/>
            <a:ext cx="604838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23</a:t>
            </a:r>
          </a:p>
        </p:txBody>
      </p:sp>
      <p:sp>
        <p:nvSpPr>
          <p:cNvPr id="96" name="Rectangle 95"/>
          <p:cNvSpPr/>
          <p:nvPr/>
        </p:nvSpPr>
        <p:spPr>
          <a:xfrm>
            <a:off x="4878388" y="1198563"/>
            <a:ext cx="604837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59648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7037E-7 L -0.14045 0.11273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31" y="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45 0.11273 L -0.19878 0.23495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878 0.23495 L -0.13212 0.11273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45 0.11273 L -0.03212 0.24606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17" y="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12 0.24606 L -0.08212 0.36829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path" presetSubtype="0" accel="50000" decel="5000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212 0.36829 L -0.03212 0.24606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path" presetSubtype="0" accel="50000" decel="5000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12 0.24606 L -0.12378 0.12384 " pathEditMode="relative" rAng="0" ptsTypes="AA">
                                      <p:cBhvr>
                                        <p:cTn id="1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8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path" presetSubtype="0" accel="50000" decel="5000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45 0.11273 L -0.00712 0.00162 " pathEditMode="relative" rAng="0" ptsTypes="AA">
                                      <p:cBhvr>
                                        <p:cTn id="1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67" y="-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path" presetSubtype="0" accel="50000" decel="5000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12 0.00162 L 0.12743 0.11435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19" y="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path" presetSubtype="0" accel="50000" decel="5000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743 0.11435 L 0.05122 0.23495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9" y="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 nodeType="clickPar">
                      <p:stCondLst>
                        <p:cond delay="indefinite"/>
                      </p:stCondLst>
                      <p:childTnLst>
                        <p:par>
                          <p:cTn id="1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path" presetSubtype="0" accel="50000" decel="5000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22 0.23495 L 0.10122 0.36829 " pathEditMode="relative" rAng="0" ptsTypes="AA">
                                      <p:cBhvr>
                                        <p:cTn id="15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 nodeType="clickPar">
                      <p:stCondLst>
                        <p:cond delay="indefinite"/>
                      </p:stCondLst>
                      <p:childTnLst>
                        <p:par>
                          <p:cTn id="1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 nodeType="clickPar">
                      <p:stCondLst>
                        <p:cond delay="indefinite"/>
                      </p:stCondLst>
                      <p:childTnLst>
                        <p:par>
                          <p:cTn id="1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49" presetClass="path" presetSubtype="0" accel="50000" decel="5000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122 0.36829 L 0.05122 0.24606 " pathEditMode="relative" rAng="0" ptsTypes="AA">
                                      <p:cBhvr>
                                        <p:cTn id="17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49" presetClass="path" presetSubtype="0" accel="50000" decel="5000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22 0.23495 L 0.12622 0.11273 " pathEditMode="relative" rAng="0" ptsTypes="AA">
                                      <p:cBhvr>
                                        <p:cTn id="17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 nodeType="clickPar">
                      <p:stCondLst>
                        <p:cond delay="indefinite"/>
                      </p:stCondLst>
                      <p:childTnLst>
                        <p:par>
                          <p:cTn id="1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8" presetID="49" presetClass="path" presetSubtype="0" accel="50000" decel="5000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743 0.11435 L 0.20955 0.22384 " pathEditMode="relative" rAng="0" ptsTypes="AA">
                                      <p:cBhvr>
                                        <p:cTn id="18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97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 nodeType="clickPar">
                      <p:stCondLst>
                        <p:cond delay="indefinite"/>
                      </p:stCondLst>
                      <p:childTnLst>
                        <p:par>
                          <p:cTn id="1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xit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 nodeType="clickPar">
                      <p:stCondLst>
                        <p:cond delay="indefinite"/>
                      </p:stCondLst>
                      <p:childTnLst>
                        <p:par>
                          <p:cTn id="2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4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1000"/>
                                        <p:tgtEl>
                                          <p:spTgt spid="3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3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100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 nodeType="clickPar">
                      <p:stCondLst>
                        <p:cond delay="indefinite"/>
                      </p:stCondLst>
                      <p:childTnLst>
                        <p:par>
                          <p:cTn id="2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8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1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4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0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3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6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9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2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  <p:bldP spid="3" grpId="4" animBg="1"/>
      <p:bldP spid="3" grpId="5" animBg="1"/>
      <p:bldP spid="3" grpId="6" animBg="1"/>
      <p:bldP spid="3" grpId="7" animBg="1"/>
      <p:bldP spid="3" grpId="8" animBg="1"/>
      <p:bldP spid="3" grpId="9" animBg="1"/>
      <p:bldP spid="3" grpId="10" animBg="1"/>
      <p:bldP spid="3" grpId="11" animBg="1"/>
      <p:bldP spid="3" grpId="12" animBg="1"/>
      <p:bldP spid="3" grpId="13" animBg="1"/>
      <p:bldP spid="3" grpId="14" animBg="1"/>
      <p:bldP spid="3" grpId="15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3102" grpId="0" animBg="1"/>
      <p:bldP spid="3102" grpId="1" animBg="1"/>
      <p:bldP spid="3103" grpId="0" animBg="1"/>
      <p:bldP spid="3103" grpId="1" animBg="1"/>
      <p:bldP spid="3104" grpId="0" animBg="1"/>
      <p:bldP spid="3104" grpId="1" animBg="1"/>
      <p:bldP spid="3105" grpId="0" animBg="1"/>
      <p:bldP spid="3105" grpId="1" animBg="1"/>
      <p:bldP spid="3106" grpId="0" animBg="1"/>
      <p:bldP spid="3106" grpId="1" animBg="1"/>
      <p:bldP spid="3107" grpId="0" animBg="1"/>
      <p:bldP spid="3107" grpId="1" animBg="1"/>
      <p:bldP spid="3108" grpId="0" animBg="1"/>
      <p:bldP spid="3108" grpId="1" animBg="1"/>
      <p:bldP spid="3109" grpId="0" animBg="1"/>
      <p:bldP spid="3109" grpId="1" animBg="1"/>
      <p:bldP spid="2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9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WIFFPOINTPLAYERTAG" val="{577f8ca8-7131-11d4-8460-525400eb897b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2420</TotalTime>
  <Words>990</Words>
  <Application>Microsoft Office PowerPoint</Application>
  <PresentationFormat>On-screen Show (4:3)</PresentationFormat>
  <Paragraphs>375</Paragraphs>
  <Slides>22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ỦY BAN NHÂN DÂN THÀNH PHỐ HỒ CHÍ MINH TRƯỜNG CAO ĐẲNG KỸ THUẬT LÝ TỰ TRỌNG ***</vt:lpstr>
      <vt:lpstr>PowerPoint Presentation</vt:lpstr>
      <vt:lpstr>Duyệt cây theo thứ tự giữa (LNR):</vt:lpstr>
      <vt:lpstr>Bài 7: Cây nhị phân tìm kiếm. Binary Search Tree (BST)</vt:lpstr>
      <vt:lpstr>Duyệt cây theo thứ tự giữa (LNR):</vt:lpstr>
      <vt:lpstr>PowerPoint Presentation</vt:lpstr>
      <vt:lpstr>    II. Các thao tác trên cây nhị  phân tìm kiếm.</vt:lpstr>
      <vt:lpstr>1. Thêm một node vào cây.</vt:lpstr>
      <vt:lpstr>a. Ý tưởng thuật toán thêm 1 node có giá        trị  x vào cây gốc root</vt:lpstr>
      <vt:lpstr>b. Cài đặt</vt:lpstr>
      <vt:lpstr>b. Cài đặt</vt:lpstr>
      <vt:lpstr>PowerPoint Presentation</vt:lpstr>
      <vt:lpstr>Áp dụng : Tạo cây nhị phân tìm kiếm</vt:lpstr>
      <vt:lpstr>Tóm tắt</vt:lpstr>
      <vt:lpstr>Bài tập</vt:lpstr>
      <vt:lpstr>LỜI CẢM ƠN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Long</dc:creator>
  <cp:lastModifiedBy>Long</cp:lastModifiedBy>
  <cp:revision>207</cp:revision>
  <dcterms:created xsi:type="dcterms:W3CDTF">2013-04-29T06:00:28Z</dcterms:created>
  <dcterms:modified xsi:type="dcterms:W3CDTF">2014-05-19T07:36:10Z</dcterms:modified>
</cp:coreProperties>
</file>